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00" r:id="rId3"/>
    <p:sldId id="345" r:id="rId4"/>
    <p:sldId id="346" r:id="rId5"/>
    <p:sldId id="318" r:id="rId6"/>
    <p:sldId id="347" r:id="rId7"/>
    <p:sldId id="319" r:id="rId8"/>
    <p:sldId id="349" r:id="rId9"/>
    <p:sldId id="350" r:id="rId10"/>
    <p:sldId id="315" r:id="rId11"/>
    <p:sldId id="359" r:id="rId12"/>
    <p:sldId id="368" r:id="rId13"/>
    <p:sldId id="367" r:id="rId14"/>
    <p:sldId id="369" r:id="rId15"/>
    <p:sldId id="354" r:id="rId16"/>
    <p:sldId id="376" r:id="rId17"/>
    <p:sldId id="361" r:id="rId18"/>
    <p:sldId id="362" r:id="rId19"/>
    <p:sldId id="358" r:id="rId20"/>
    <p:sldId id="356" r:id="rId21"/>
    <p:sldId id="363" r:id="rId22"/>
    <p:sldId id="364" r:id="rId23"/>
    <p:sldId id="370" r:id="rId24"/>
    <p:sldId id="357" r:id="rId25"/>
    <p:sldId id="371" r:id="rId26"/>
    <p:sldId id="372" r:id="rId27"/>
    <p:sldId id="377" r:id="rId28"/>
    <p:sldId id="382" r:id="rId29"/>
    <p:sldId id="378" r:id="rId30"/>
    <p:sldId id="384" r:id="rId31"/>
    <p:sldId id="388" r:id="rId32"/>
    <p:sldId id="385" r:id="rId33"/>
    <p:sldId id="393" r:id="rId34"/>
    <p:sldId id="394" r:id="rId35"/>
    <p:sldId id="375" r:id="rId36"/>
    <p:sldId id="374" r:id="rId37"/>
    <p:sldId id="344" r:id="rId38"/>
    <p:sldId id="395" r:id="rId39"/>
    <p:sldId id="396" r:id="rId40"/>
    <p:sldId id="386" r:id="rId41"/>
    <p:sldId id="387" r:id="rId42"/>
    <p:sldId id="283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lar Ripodas Agudo" initials="PRA" lastIdx="1" clrIdx="0">
    <p:extLst>
      <p:ext uri="{19B8F6BF-5375-455C-9EA6-DF929625EA0E}">
        <p15:presenceInfo xmlns:p15="http://schemas.microsoft.com/office/powerpoint/2012/main" userId="Pilar Ripodas Agud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36" autoAdjust="0"/>
  </p:normalViewPr>
  <p:slideViewPr>
    <p:cSldViewPr snapToGrid="0">
      <p:cViewPr varScale="1">
        <p:scale>
          <a:sx n="78" d="100"/>
          <a:sy n="78" d="100"/>
        </p:scale>
        <p:origin x="39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5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13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EECD4-3C9E-4942-B6E4-7A590F91419B}" type="datetimeFigureOut">
              <a:rPr lang="es-ES" smtClean="0"/>
              <a:t>16/10/2023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30B89-6195-4E41-A5F3-3F490EA0E1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3187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A2365-B2DA-46DD-8A06-CD8CA4F8D4DE}" type="datetimeFigureOut">
              <a:rPr lang="es-ES" smtClean="0"/>
              <a:pPr/>
              <a:t>16/10/2023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BFDA0-1CE2-49C3-BB32-E846349DA6F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6032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29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5163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3110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458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0433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020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843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80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0739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160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33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445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025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07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0084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554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3628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22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106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3951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5188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72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438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4174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824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907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5731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32165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921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8440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0086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47996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6276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8385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776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762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263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590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92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3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133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22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846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09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0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cxnSp>
        <p:nvCxnSpPr>
          <p:cNvPr id="4" name="Conector recto 3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331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328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9369"/>
            <a:ext cx="1810599" cy="668126"/>
          </a:xfrm>
          <a:prstGeom prst="rect">
            <a:avLst/>
          </a:prstGeom>
        </p:spPr>
      </p:pic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14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519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nwc-saf.eumetsat.int</a:t>
            </a: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9369"/>
            <a:ext cx="1810599" cy="668126"/>
          </a:xfrm>
          <a:prstGeom prst="rect">
            <a:avLst/>
          </a:prstGeom>
        </p:spPr>
      </p:pic>
      <p:cxnSp>
        <p:nvCxnSpPr>
          <p:cNvPr id="12" name="Conector recto 11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87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9369"/>
            <a:ext cx="1810599" cy="668126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322C3-2E9D-4DB0-8A32-54F879E572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18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62" r:id="rId5"/>
    <p:sldLayoutId id="2147483664" r:id="rId6"/>
    <p:sldLayoutId id="2147483665" r:id="rId7"/>
    <p:sldLayoutId id="214748366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8.gif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gif"/><Relationship Id="rId5" Type="http://schemas.openxmlformats.org/officeDocument/2006/relationships/image" Target="../media/image46.gif"/><Relationship Id="rId4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daguc.nwcsaf.eumetsat.ewcloud.host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metsat.int/about-us/satellite-application-facilities-saf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nwc-saf.eumetsat.int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daguc.nwcsaf.eumetsat.ewcloud.host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cience.ncas.ac.uk/swift/" TargetMode="External"/><Relationship Id="rId4" Type="http://schemas.openxmlformats.org/officeDocument/2006/relationships/hyperlink" Target="https://view.eumetsat.int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nwcsaf.org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hyperlink" Target="mailto:safnwchd@aemet.es" TargetMode="External"/><Relationship Id="rId4" Type="http://schemas.openxmlformats.org/officeDocument/2006/relationships/hyperlink" Target="mailto:pripodasa@aemet.es" TargetMode="Externa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535430" y="1255014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rgbClr val="003399"/>
                </a:solidFill>
              </a:rPr>
              <a:t/>
            </a:r>
            <a:br>
              <a:rPr lang="en-GB" sz="3600" b="1" dirty="0" smtClean="0">
                <a:solidFill>
                  <a:srgbClr val="003399"/>
                </a:solidFill>
              </a:rPr>
            </a:br>
            <a:r>
              <a:rPr lang="en-GB" sz="4000" b="1" dirty="0" smtClean="0">
                <a:solidFill>
                  <a:srgbClr val="003399"/>
                </a:solidFill>
              </a:rPr>
              <a:t>EUMETSAT Nowcasting </a:t>
            </a:r>
            <a:r>
              <a:rPr lang="en-GB" sz="4000" b="1" dirty="0">
                <a:solidFill>
                  <a:srgbClr val="003399"/>
                </a:solidFill>
              </a:rPr>
              <a:t>SAF </a:t>
            </a:r>
            <a:r>
              <a:rPr lang="en-GB" sz="4000" b="1" dirty="0" smtClean="0">
                <a:solidFill>
                  <a:srgbClr val="003399"/>
                </a:solidFill>
              </a:rPr>
              <a:t>products</a:t>
            </a:r>
            <a:br>
              <a:rPr lang="en-GB" sz="4000" b="1" dirty="0" smtClean="0">
                <a:solidFill>
                  <a:srgbClr val="003399"/>
                </a:solidFill>
              </a:rPr>
            </a:br>
            <a:r>
              <a:rPr lang="en-GB" sz="4000" b="1" dirty="0" smtClean="0">
                <a:solidFill>
                  <a:srgbClr val="003399"/>
                </a:solidFill>
              </a:rPr>
              <a:t>Applications and use of NWC SAF products </a:t>
            </a:r>
            <a:endParaRPr lang="en-GB" sz="4000" b="1" dirty="0">
              <a:solidFill>
                <a:srgbClr val="003399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296955" y="4116496"/>
            <a:ext cx="9601200" cy="229107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en-US" sz="2400" b="1" dirty="0" smtClean="0">
                <a:latin typeface="Calibri" panose="020F0502020204030204" pitchFamily="34" charset="0"/>
              </a:rPr>
              <a:t>Pilar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Rípodas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(AEMET) , Xavier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Calbet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(AEMET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),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Lloren</a:t>
            </a:r>
            <a:r>
              <a:rPr lang="es-ES" altLang="en-US" sz="2400" b="1" dirty="0" smtClean="0">
                <a:latin typeface="Calibri" panose="020F0502020204030204" pitchFamily="34" charset="0"/>
              </a:rPr>
              <a:t>ç </a:t>
            </a:r>
            <a:r>
              <a:rPr lang="es-ES" altLang="en-US" sz="2400" b="1" dirty="0" err="1" smtClean="0">
                <a:latin typeface="Calibri" panose="020F0502020204030204" pitchFamily="34" charset="0"/>
              </a:rPr>
              <a:t>Lliso</a:t>
            </a:r>
            <a:r>
              <a:rPr lang="es-ES" altLang="en-US" sz="2400" b="1" dirty="0" smtClean="0">
                <a:latin typeface="Calibri" panose="020F0502020204030204" pitchFamily="34" charset="0"/>
              </a:rPr>
              <a:t> (AEMET)</a:t>
            </a:r>
            <a:endParaRPr lang="en-US" altLang="en-US" sz="2400" b="1" dirty="0" smtClean="0">
              <a:latin typeface="Calibri" panose="020F0502020204030204" pitchFamily="34" charset="0"/>
            </a:endParaRPr>
          </a:p>
          <a:p>
            <a:pPr algn="ctr">
              <a:buNone/>
            </a:pPr>
            <a:r>
              <a:rPr lang="en-US" altLang="en-US" sz="2400" b="1" dirty="0" smtClean="0">
                <a:latin typeface="Calibri" panose="020F0502020204030204" pitchFamily="34" charset="0"/>
              </a:rPr>
              <a:t>NWC SAF Team</a:t>
            </a:r>
          </a:p>
          <a:p>
            <a:pPr algn="ctr">
              <a:buNone/>
            </a:pPr>
            <a:endParaRPr lang="en-US" altLang="en-US" sz="3500" dirty="0">
              <a:latin typeface="Calibri" panose="020F0502020204030204" pitchFamily="34" charset="0"/>
            </a:endParaRPr>
          </a:p>
          <a:p>
            <a:pPr algn="ctr">
              <a:buNone/>
            </a:pPr>
            <a:r>
              <a:rPr lang="en-US" altLang="en-US" sz="2400" b="1" dirty="0" smtClean="0">
                <a:latin typeface="Calibri" panose="020F0502020204030204" pitchFamily="34" charset="0"/>
              </a:rPr>
              <a:t>Online, 16 October 2023</a:t>
            </a:r>
            <a:endParaRPr lang="en-GB" sz="2400" b="1" dirty="0"/>
          </a:p>
        </p:txBody>
      </p:sp>
      <p:pic>
        <p:nvPicPr>
          <p:cNvPr id="1027" name="Picture 3" descr="https://lh5.googleusercontent.com/FqFO2L-b0-6n3hYjTN_-UL6zMEWex5ZBuJCZQDcHlecoPwrh8RYaX99KtsQJ87l39qaCbP5EJcAY0uTlD4YoQm5ufqAOAAw8GzWROP2EFXrlOMs6h-srDDr2DIAGPJoZ2eZNrWpAl_jxhro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nT03yFwTYcWaAAko--dM98-ybVhF6EuDfPB7_ufXBrooleRsPSb9h0VWjNY4W98klEwz_4xDU4HG4UyimDZjj4w67cYlHZeI-_PWc-avVKS_Xo_nzf9w3hrrP42uaYUlpYv0OxEVCd5IOyQ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09" y="181253"/>
            <a:ext cx="1453343" cy="62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4.googleusercontent.com/lnCCN6VGkcrzlQNn0FkHfRNHZmcgC-LPDthyWUpcZczvapZ491SW1hcpBWCDZDeQ1GiwPjBsUENPhjy6hUlxUZOHKJN1LKl6BKC2zOKpDCAWxHIOt7Ma4Rp6nfSaiGMdrHVasGIjXFwN73c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78" y="205639"/>
            <a:ext cx="1050127" cy="53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KinSq9Z3HL40slchB4oh0tJ1Q55jSqj4MRaeND16hHeDNbokkvL7HeMPf5F86xedgAyoMu0F7Xy3jQucJTxlIuTO3XSUkAWGaNoziWNo4Jcucn6GXVW9VmfxkSYfxwlFvJuPZhjGTZfy4Ro=s2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2" y="181101"/>
            <a:ext cx="1671562" cy="5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95" y="200025"/>
            <a:ext cx="2745105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48"/>
    </mc:Choice>
    <mc:Fallback xmlns:mv="urn:schemas-microsoft-com:mac:vml" xmlns="">
      <mp:transition xmlns:mp="http://schemas.microsoft.com/office/mac/powerpoint/2008/main" spd="slow" advTm="3584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15" y="156651"/>
            <a:ext cx="5463540" cy="58521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201284" y="221133"/>
            <a:ext cx="553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0" dirty="0" smtClean="0">
                <a:solidFill>
                  <a:srgbClr val="003399"/>
                </a:solidFill>
                <a:latin typeface="+mj-lt"/>
              </a:rPr>
              <a:t>NWC SAF GEO Products</a:t>
            </a:r>
            <a:endParaRPr lang="en-GB" sz="3600" b="0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042" y="1020753"/>
            <a:ext cx="5434965" cy="45834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967786" y="5686072"/>
            <a:ext cx="6353714" cy="461665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Available in NRT in nwc-saf.eumetsat.int</a:t>
            </a: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2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2"/>
    </mc:Choice>
    <mc:Fallback xmlns="">
      <p:transition spd="slow" advTm="1396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003399"/>
                </a:solidFill>
              </a:rPr>
              <a:t>Product classification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11</a:t>
            </a:fld>
            <a:endParaRPr lang="es-ES" dirty="0"/>
          </a:p>
        </p:txBody>
      </p:sp>
      <p:pic>
        <p:nvPicPr>
          <p:cNvPr id="7" name="Imagen 6"/>
          <p:cNvPicPr/>
          <p:nvPr/>
        </p:nvPicPr>
        <p:blipFill>
          <a:blip r:embed="rId3"/>
          <a:stretch/>
        </p:blipFill>
        <p:spPr>
          <a:xfrm>
            <a:off x="5664588" y="2586109"/>
            <a:ext cx="1005840" cy="2400840"/>
          </a:xfrm>
          <a:prstGeom prst="rect">
            <a:avLst/>
          </a:prstGeom>
          <a:ln w="0">
            <a:noFill/>
          </a:ln>
        </p:spPr>
      </p:pic>
      <p:pic>
        <p:nvPicPr>
          <p:cNvPr id="8" name="Imagen 7"/>
          <p:cNvPicPr/>
          <p:nvPr/>
        </p:nvPicPr>
        <p:blipFill>
          <a:blip r:embed="rId4"/>
          <a:stretch/>
        </p:blipFill>
        <p:spPr>
          <a:xfrm>
            <a:off x="2921388" y="2654149"/>
            <a:ext cx="914400" cy="2309400"/>
          </a:xfrm>
          <a:prstGeom prst="rect">
            <a:avLst/>
          </a:prstGeom>
          <a:ln w="0">
            <a:noFill/>
          </a:ln>
        </p:spPr>
      </p:pic>
      <p:pic>
        <p:nvPicPr>
          <p:cNvPr id="9" name="Imagen 8"/>
          <p:cNvPicPr/>
          <p:nvPr/>
        </p:nvPicPr>
        <p:blipFill>
          <a:blip r:embed="rId5"/>
          <a:stretch/>
        </p:blipFill>
        <p:spPr>
          <a:xfrm>
            <a:off x="8481948" y="2586109"/>
            <a:ext cx="1023120" cy="2377440"/>
          </a:xfrm>
          <a:prstGeom prst="rect">
            <a:avLst/>
          </a:prstGeom>
          <a:ln w="0">
            <a:noFill/>
          </a:ln>
        </p:spPr>
      </p:pic>
      <p:sp>
        <p:nvSpPr>
          <p:cNvPr id="10" name="CuadroTexto 9"/>
          <p:cNvSpPr txBox="1"/>
          <p:nvPr/>
        </p:nvSpPr>
        <p:spPr>
          <a:xfrm>
            <a:off x="2281308" y="5257309"/>
            <a:ext cx="2310063" cy="81314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latin typeface="Arial"/>
              </a:rPr>
              <a:t>Under Development</a:t>
            </a:r>
          </a:p>
          <a:p>
            <a:r>
              <a:rPr lang="en-GB" sz="1800" b="0" strike="noStrike" spc="-1" dirty="0">
                <a:latin typeface="Arial"/>
              </a:rPr>
              <a:t>Use with great care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564508" y="5329309"/>
            <a:ext cx="156312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>
                <a:latin typeface="Arial"/>
              </a:rPr>
              <a:t>Use with care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950588" y="5329309"/>
            <a:ext cx="237744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>
                <a:latin typeface="Arial"/>
              </a:rPr>
              <a:t>Use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6572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85800" y="419101"/>
            <a:ext cx="11075287" cy="89997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003399"/>
                </a:solidFill>
              </a:rPr>
              <a:t>NWC SAF products useful in different situations 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de-DE" altLang="en-US" sz="2200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3200" dirty="0" smtClean="0">
                <a:latin typeface="Calibri" panose="020F0502020204030204" pitchFamily="34" charset="0"/>
              </a:rPr>
              <a:t>Products that can be useful in general in different meteorological situations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4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Cloud products: CMa, CT, CTTH, CMIC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4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Winds: HRW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4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Extrapolation </a:t>
            </a:r>
            <a:r>
              <a:rPr lang="de-DE" altLang="en-US" sz="24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of images: EXIM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4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Precipitation products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16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85800" y="419101"/>
            <a:ext cx="11075287" cy="89997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003399"/>
                </a:solidFill>
              </a:rPr>
              <a:t>NWC SAF products useful in different situations 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676649" y="1452421"/>
            <a:ext cx="7661275" cy="471977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sz="36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Convection </a:t>
            </a:r>
          </a:p>
          <a:p>
            <a:pPr algn="just">
              <a:spcBef>
                <a:spcPts val="0"/>
              </a:spcBef>
            </a:pPr>
            <a:r>
              <a:rPr lang="de-DE" altLang="en-US" sz="2600" b="1" dirty="0" smtClean="0">
                <a:latin typeface="Calibri" panose="020F0502020204030204" pitchFamily="34" charset="0"/>
              </a:rPr>
              <a:t>Preconvective environment (</a:t>
            </a:r>
            <a:r>
              <a:rPr lang="en-GB" sz="2400" i="1" dirty="0"/>
              <a:t>Refers to the 4-D thermodynamic and wind field present before the convective initiation occurs</a:t>
            </a:r>
            <a:r>
              <a:rPr lang="de-DE" altLang="en-US" sz="2600" b="1" dirty="0" smtClean="0">
                <a:latin typeface="Calibri" panose="020F0502020204030204" pitchFamily="34" charset="0"/>
              </a:rPr>
              <a:t>):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600" b="1" dirty="0">
                <a:solidFill>
                  <a:srgbClr val="003399"/>
                </a:solidFill>
                <a:latin typeface="Calibri" panose="020F0502020204030204" pitchFamily="34" charset="0"/>
              </a:rPr>
              <a:t>	</a:t>
            </a:r>
            <a:r>
              <a:rPr lang="de-DE" altLang="en-US" sz="26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iSHAI: humidity and stability</a:t>
            </a:r>
          </a:p>
          <a:p>
            <a:pPr algn="just">
              <a:spcBef>
                <a:spcPts val="0"/>
              </a:spcBef>
            </a:pPr>
            <a:endParaRPr lang="de-DE" altLang="en-US" sz="2600" dirty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de-DE" altLang="en-US" sz="2600" b="1" dirty="0" smtClean="0">
                <a:latin typeface="Calibri" panose="020F0502020204030204" pitchFamily="34" charset="0"/>
              </a:rPr>
              <a:t>Convective initiation (</a:t>
            </a:r>
            <a:r>
              <a:rPr lang="en-GB" sz="2400" i="1" dirty="0"/>
              <a:t>Refers to the process where an existing cumulus cloud begins rapid vertical growth</a:t>
            </a:r>
            <a:r>
              <a:rPr lang="de-DE" altLang="en-US" sz="2600" b="1" dirty="0" smtClean="0">
                <a:latin typeface="Calibri" panose="020F0502020204030204" pitchFamily="34" charset="0"/>
              </a:rPr>
              <a:t>):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600" b="1" dirty="0">
                <a:solidFill>
                  <a:srgbClr val="003399"/>
                </a:solidFill>
                <a:latin typeface="Calibri" panose="020F0502020204030204" pitchFamily="34" charset="0"/>
              </a:rPr>
              <a:t>	</a:t>
            </a:r>
            <a:r>
              <a:rPr lang="de-DE" altLang="en-US" sz="26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CI</a:t>
            </a:r>
          </a:p>
          <a:p>
            <a:pPr algn="just">
              <a:spcBef>
                <a:spcPts val="0"/>
              </a:spcBef>
            </a:pPr>
            <a:r>
              <a:rPr lang="de-DE" altLang="en-US" sz="2600" b="1" dirty="0" smtClean="0">
                <a:latin typeface="Calibri" panose="020F0502020204030204" pitchFamily="34" charset="0"/>
              </a:rPr>
              <a:t>Mature Convective Storm (</a:t>
            </a:r>
            <a:r>
              <a:rPr lang="en-GB" sz="2400" i="1" dirty="0"/>
              <a:t>Refers to the presence of convective clouds with tops at or above their local equilibrium level</a:t>
            </a:r>
            <a:r>
              <a:rPr lang="de-DE" altLang="en-US" sz="2600" b="1" dirty="0" smtClean="0">
                <a:latin typeface="Calibri" panose="020F0502020204030204" pitchFamily="34" charset="0"/>
              </a:rPr>
              <a:t>):  </a:t>
            </a:r>
          </a:p>
          <a:p>
            <a:pPr marL="457200" lvl="1" indent="0" algn="just">
              <a:spcBef>
                <a:spcPts val="0"/>
              </a:spcBef>
              <a:buNone/>
            </a:pPr>
            <a:r>
              <a:rPr lang="de-DE" altLang="en-US" sz="2200" b="1" dirty="0">
                <a:solidFill>
                  <a:srgbClr val="003399"/>
                </a:solidFill>
                <a:latin typeface="Calibri" panose="020F0502020204030204" pitchFamily="34" charset="0"/>
              </a:rPr>
              <a:t>	</a:t>
            </a:r>
            <a:r>
              <a:rPr lang="de-DE" altLang="en-US" sz="22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RDT-CW, Precipitation products, HRW,</a:t>
            </a:r>
          </a:p>
          <a:p>
            <a:pPr marL="457200" lvl="1" indent="0" algn="just">
              <a:spcBef>
                <a:spcPts val="0"/>
              </a:spcBef>
              <a:buNone/>
            </a:pPr>
            <a:r>
              <a:rPr lang="de-DE" altLang="en-US" sz="2200" dirty="0">
                <a:solidFill>
                  <a:srgbClr val="003399"/>
                </a:solidFill>
                <a:latin typeface="Calibri" panose="020F0502020204030204" pitchFamily="34" charset="0"/>
              </a:rPr>
              <a:t>	</a:t>
            </a:r>
            <a:r>
              <a:rPr lang="de-DE" altLang="en-US" sz="22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coming products based on MTG-LI</a:t>
            </a:r>
            <a:endParaRPr lang="en-GB" altLang="en-US" sz="2200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13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88" y="1479642"/>
            <a:ext cx="1257143" cy="12685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89" y="2900618"/>
            <a:ext cx="1280000" cy="12685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89" y="4442817"/>
            <a:ext cx="1280000" cy="1268572"/>
          </a:xfrm>
          <a:prstGeom prst="rect">
            <a:avLst/>
          </a:prstGeom>
        </p:spPr>
      </p:pic>
      <p:sp>
        <p:nvSpPr>
          <p:cNvPr id="9" name="Flecha abajo 8"/>
          <p:cNvSpPr/>
          <p:nvPr/>
        </p:nvSpPr>
        <p:spPr>
          <a:xfrm>
            <a:off x="1162050" y="1809842"/>
            <a:ext cx="180000" cy="4038508"/>
          </a:xfrm>
          <a:prstGeom prst="downArrow">
            <a:avLst>
              <a:gd name="adj1" fmla="val 50000"/>
              <a:gd name="adj2" fmla="val 14040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adroTexto 9"/>
          <p:cNvSpPr txBox="1"/>
          <p:nvPr/>
        </p:nvSpPr>
        <p:spPr>
          <a:xfrm rot="16200000">
            <a:off x="291432" y="3366228"/>
            <a:ext cx="11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time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6039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85800" y="419101"/>
            <a:ext cx="11075287" cy="89997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003399"/>
                </a:solidFill>
              </a:rPr>
              <a:t>NWC SAF products useful in different situations 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de-DE" altLang="en-US" sz="2200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3200" dirty="0" smtClean="0">
                <a:latin typeface="Calibri" panose="020F0502020204030204" pitchFamily="34" charset="0"/>
              </a:rPr>
              <a:t>For Aviation: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4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ASII-TF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400" dirty="0">
                <a:solidFill>
                  <a:srgbClr val="003399"/>
                </a:solidFill>
                <a:latin typeface="Calibri" panose="020F0502020204030204" pitchFamily="34" charset="0"/>
              </a:rPr>
              <a:t>ASII-GW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4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Future: ASII-ICE (to be released in GEO- v2024)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400" dirty="0">
                <a:solidFill>
                  <a:srgbClr val="003399"/>
                </a:solidFill>
                <a:latin typeface="Calibri" panose="020F0502020204030204" pitchFamily="34" charset="0"/>
              </a:rPr>
              <a:t>Cloud Products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400" dirty="0">
                <a:solidFill>
                  <a:srgbClr val="003399"/>
                </a:solidFill>
                <a:latin typeface="Calibri" panose="020F0502020204030204" pitchFamily="34" charset="0"/>
              </a:rPr>
              <a:t>HRW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4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RDT-CW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400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933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003399"/>
                </a:solidFill>
              </a:rPr>
              <a:t>Practical Guide: </a:t>
            </a:r>
            <a:r>
              <a:rPr lang="en-GB" dirty="0" err="1">
                <a:solidFill>
                  <a:srgbClr val="003399"/>
                </a:solidFill>
              </a:rPr>
              <a:t>iSHAI</a:t>
            </a:r>
            <a:r>
              <a:rPr lang="en-GB" dirty="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15</a:t>
            </a:fld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69852" y="1135025"/>
            <a:ext cx="4373938" cy="2793655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 err="1" smtClean="0">
                <a:solidFill>
                  <a:srgbClr val="FF0000"/>
                </a:solidFill>
                <a:latin typeface="Arial"/>
              </a:rPr>
              <a:t>iSHAI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: imager Satellite Humidity And 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Arial"/>
              </a:rPr>
              <a:t>Instability. Provides total </a:t>
            </a:r>
            <a:r>
              <a:rPr lang="en-GB" sz="1800" b="0" strike="noStrike" spc="-1" dirty="0" err="1" smtClean="0">
                <a:solidFill>
                  <a:srgbClr val="000000"/>
                </a:solidFill>
                <a:latin typeface="Arial"/>
              </a:rPr>
              <a:t>precipitable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Arial"/>
              </a:rPr>
              <a:t> water, layer </a:t>
            </a:r>
            <a:r>
              <a:rPr lang="en-GB" sz="1800" b="0" strike="noStrike" spc="-1" dirty="0" err="1" smtClean="0">
                <a:solidFill>
                  <a:srgbClr val="000000"/>
                </a:solidFill>
                <a:latin typeface="Arial"/>
              </a:rPr>
              <a:t>precipitable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Arial"/>
              </a:rPr>
              <a:t> water, stability indices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Useful to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track humidity differences 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with respect to the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 NWP model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at any time there is a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clear sky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scene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Regions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drier 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than the model are shown in </a:t>
            </a:r>
            <a:r>
              <a:rPr lang="en-GB" sz="1800" b="0" strike="noStrike" spc="-1" dirty="0">
                <a:solidFill>
                  <a:srgbClr val="0000FF"/>
                </a:solidFill>
                <a:latin typeface="Arial"/>
              </a:rPr>
              <a:t>blue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. Regions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more humid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than the model are shown in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red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63372" y="4281265"/>
            <a:ext cx="2622119" cy="66721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Confidence</a:t>
            </a:r>
          </a:p>
          <a:p>
            <a:r>
              <a:rPr lang="en-GB" sz="1800" b="0" strike="noStrike" spc="-1" dirty="0">
                <a:latin typeface="Arial"/>
              </a:rPr>
              <a:t>in Clear Sky Scenes</a:t>
            </a:r>
          </a:p>
        </p:txBody>
      </p:sp>
      <p:pic>
        <p:nvPicPr>
          <p:cNvPr id="9" name="Imagen 8"/>
          <p:cNvPicPr/>
          <p:nvPr/>
        </p:nvPicPr>
        <p:blipFill>
          <a:blip r:embed="rId3"/>
          <a:stretch/>
        </p:blipFill>
        <p:spPr>
          <a:xfrm>
            <a:off x="670561" y="4152313"/>
            <a:ext cx="822960" cy="1920240"/>
          </a:xfrm>
          <a:prstGeom prst="rect">
            <a:avLst/>
          </a:prstGeom>
          <a:ln w="0">
            <a:noFill/>
          </a:ln>
        </p:spPr>
      </p:pic>
      <p:sp>
        <p:nvSpPr>
          <p:cNvPr id="10" name="CuadroTexto 9"/>
          <p:cNvSpPr txBox="1"/>
          <p:nvPr/>
        </p:nvSpPr>
        <p:spPr>
          <a:xfrm>
            <a:off x="2390260" y="5172109"/>
            <a:ext cx="2413268" cy="99577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Care</a:t>
            </a:r>
          </a:p>
          <a:p>
            <a:r>
              <a:rPr lang="en-GB" sz="1800" b="0" strike="noStrike" spc="-1" dirty="0">
                <a:latin typeface="Arial"/>
              </a:rPr>
              <a:t>Close to Clouds:</a:t>
            </a:r>
          </a:p>
          <a:p>
            <a:r>
              <a:rPr lang="en-GB" sz="1800" b="0" strike="noStrike" spc="-1" dirty="0">
                <a:latin typeface="Arial"/>
              </a:rPr>
              <a:t>Look for Persistence</a:t>
            </a:r>
          </a:p>
        </p:txBody>
      </p:sp>
      <p:pic>
        <p:nvPicPr>
          <p:cNvPr id="11" name="Imagen 10"/>
          <p:cNvPicPr/>
          <p:nvPr/>
        </p:nvPicPr>
        <p:blipFill>
          <a:blip r:embed="rId4"/>
          <a:stretch/>
        </p:blipFill>
        <p:spPr>
          <a:xfrm>
            <a:off x="4583036" y="4175759"/>
            <a:ext cx="822960" cy="2011680"/>
          </a:xfrm>
          <a:prstGeom prst="rect">
            <a:avLst/>
          </a:prstGeom>
          <a:ln w="0">
            <a:noFill/>
          </a:ln>
        </p:spPr>
      </p:pic>
      <p:sp>
        <p:nvSpPr>
          <p:cNvPr id="12" name="CuadroTexto 11"/>
          <p:cNvSpPr txBox="1"/>
          <p:nvPr/>
        </p:nvSpPr>
        <p:spPr>
          <a:xfrm>
            <a:off x="5702919" y="1709507"/>
            <a:ext cx="5822240" cy="62338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 err="1">
                <a:solidFill>
                  <a:srgbClr val="FF0000"/>
                </a:solidFill>
                <a:latin typeface="Arial"/>
              </a:rPr>
              <a:t>Precipitable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 Water Differences in </a:t>
            </a:r>
            <a:endParaRPr lang="en-GB" sz="1800" b="0" strike="noStrike" spc="-1" dirty="0">
              <a:latin typeface="Arial"/>
            </a:endParaRPr>
          </a:p>
          <a:p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Middle Layer (850-500 </a:t>
            </a:r>
            <a:r>
              <a:rPr lang="en-GB" sz="1800" b="0" strike="noStrike" spc="-1" dirty="0" err="1">
                <a:solidFill>
                  <a:srgbClr val="FF0000"/>
                </a:solidFill>
                <a:latin typeface="Arial"/>
              </a:rPr>
              <a:t>hPa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) with respect to ECMWF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912" y="2332893"/>
            <a:ext cx="595312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7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>
                <a:solidFill>
                  <a:srgbClr val="003399"/>
                </a:solidFill>
              </a:rPr>
              <a:t>Practical Guide: iSHAI. 27.06.2023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16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62" y="986631"/>
            <a:ext cx="3429000" cy="22821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62" y="3560762"/>
            <a:ext cx="3429000" cy="22821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9" y="3268821"/>
            <a:ext cx="3278981" cy="1928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3" y="5855805"/>
            <a:ext cx="3286125" cy="20478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283962" y="2547461"/>
            <a:ext cx="1199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iSHAI tpw</a:t>
            </a:r>
          </a:p>
          <a:p>
            <a:r>
              <a:rPr lang="de-DE" dirty="0" smtClean="0"/>
              <a:t>11:00  UTC</a:t>
            </a:r>
            <a:endParaRPr lang="en-GB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296662" y="5189061"/>
            <a:ext cx="1146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iSHAI Ki</a:t>
            </a:r>
          </a:p>
          <a:p>
            <a:r>
              <a:rPr lang="de-DE" dirty="0" smtClean="0"/>
              <a:t>11:00 UTC</a:t>
            </a:r>
            <a:endParaRPr lang="en-GB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986631"/>
            <a:ext cx="3429000" cy="228219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20" y="3560762"/>
            <a:ext cx="3429000" cy="228219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986262" y="5163661"/>
            <a:ext cx="1199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CRRPh </a:t>
            </a:r>
          </a:p>
          <a:p>
            <a:r>
              <a:rPr lang="de-DE" dirty="0" smtClean="0"/>
              <a:t>15:00  UTC</a:t>
            </a:r>
            <a:endParaRPr lang="en-GB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0024362" y="2585561"/>
            <a:ext cx="1199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CRRPh</a:t>
            </a:r>
          </a:p>
          <a:p>
            <a:r>
              <a:rPr lang="de-DE" dirty="0" smtClean="0"/>
              <a:t>13:00  UTC</a:t>
            </a:r>
            <a:endParaRPr lang="en-GB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1" y="3276323"/>
            <a:ext cx="3274219" cy="20478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5879823"/>
            <a:ext cx="3274219" cy="2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003399"/>
                </a:solidFill>
              </a:rPr>
              <a:t>Practical Guide: HRW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17</a:t>
            </a:fld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86100" y="1865155"/>
            <a:ext cx="3474720" cy="223311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HRW</a:t>
            </a:r>
            <a:r>
              <a:rPr lang="en-GB" sz="1800" b="0" strike="noStrike" spc="-1" dirty="0">
                <a:latin typeface="Arial"/>
              </a:rPr>
              <a:t>: High Resolution Winds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Convergence</a:t>
            </a:r>
            <a:r>
              <a:rPr lang="en-GB" sz="1800" b="0" strike="noStrike" spc="-1" dirty="0">
                <a:latin typeface="Arial"/>
              </a:rPr>
              <a:t> regions and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strong winds</a:t>
            </a:r>
            <a:r>
              <a:rPr lang="en-GB" sz="1800" b="0" strike="noStrike" spc="-1" dirty="0">
                <a:latin typeface="Arial"/>
              </a:rPr>
              <a:t> at lower levels are sometimes visible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Very useful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products of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 general purpose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(any time)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Easy to interpret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78776" y="1811512"/>
            <a:ext cx="5964896" cy="59016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HRW Winds at different </a:t>
            </a:r>
            <a:r>
              <a:rPr lang="en-GB" sz="1800" b="0" strike="noStrike" spc="-1" dirty="0" smtClean="0">
                <a:solidFill>
                  <a:srgbClr val="FF0000"/>
                </a:solidFill>
                <a:latin typeface="Arial"/>
              </a:rPr>
              <a:t>levels </a:t>
            </a:r>
          </a:p>
          <a:p>
            <a:r>
              <a:rPr lang="en-GB" sz="1800" b="0" strike="noStrike" spc="-1" dirty="0" smtClean="0">
                <a:solidFill>
                  <a:srgbClr val="FF0000"/>
                </a:solidFill>
                <a:latin typeface="Arial"/>
              </a:rPr>
              <a:t>(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low levels in blue)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467015" y="5483442"/>
            <a:ext cx="2651760" cy="8343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Confidence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Well Tested Product</a:t>
            </a:r>
          </a:p>
        </p:txBody>
      </p:sp>
      <p:pic>
        <p:nvPicPr>
          <p:cNvPr id="10" name="Imagen 9"/>
          <p:cNvPicPr/>
          <p:nvPr/>
        </p:nvPicPr>
        <p:blipFill>
          <a:blip r:embed="rId3"/>
          <a:stretch/>
        </p:blipFill>
        <p:spPr>
          <a:xfrm>
            <a:off x="735495" y="4295477"/>
            <a:ext cx="822960" cy="1920240"/>
          </a:xfrm>
          <a:prstGeom prst="rect">
            <a:avLst/>
          </a:prstGeom>
          <a:ln w="0">
            <a:noFill/>
          </a:ln>
        </p:spPr>
      </p:pic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23" y="2604881"/>
            <a:ext cx="6346508" cy="347186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1205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1229916" cy="873753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003399"/>
                </a:solidFill>
              </a:rPr>
              <a:t>Example </a:t>
            </a:r>
            <a:r>
              <a:rPr lang="en-GB" dirty="0" smtClean="0">
                <a:solidFill>
                  <a:srgbClr val="003399"/>
                </a:solidFill>
              </a:rPr>
              <a:t>HRW. </a:t>
            </a:r>
            <a:r>
              <a:rPr lang="en-GB" dirty="0">
                <a:solidFill>
                  <a:srgbClr val="003399"/>
                </a:solidFill>
              </a:rPr>
              <a:t>19.08.2015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18</a:t>
            </a:fld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922353" y="1509425"/>
            <a:ext cx="5067630" cy="2926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HRW</a:t>
            </a:r>
            <a:r>
              <a:rPr lang="en-GB" sz="1800" b="0" strike="noStrike" spc="-1" dirty="0">
                <a:latin typeface="Arial"/>
              </a:rPr>
              <a:t>: High Resolution Winds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HRW showing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convergence</a:t>
            </a:r>
            <a:r>
              <a:rPr lang="en-GB" sz="1800" b="0" strike="noStrike" spc="-1" dirty="0">
                <a:latin typeface="Arial"/>
              </a:rPr>
              <a:t> in the region of interest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Very useful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products of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 general purpose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(any time)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Easy to interpret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Obtained with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MSG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Data obtained at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4:00 am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RDT</a:t>
            </a:r>
            <a:r>
              <a:rPr lang="en-GB" sz="1800" b="0" strike="noStrike" spc="-1" dirty="0">
                <a:latin typeface="Arial"/>
              </a:rPr>
              <a:t> shows cell at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5:15 am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Intense precipitation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at around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 07:00 am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767889" y="1800342"/>
            <a:ext cx="4094280" cy="603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>
                <a:solidFill>
                  <a:srgbClr val="FF0000"/>
                </a:solidFill>
                <a:latin typeface="Arial"/>
              </a:rPr>
              <a:t>4:00 am HRW Winds at different levels</a:t>
            </a:r>
            <a:endParaRPr lang="en-GB" sz="1800" b="0" strike="noStrike" spc="-1">
              <a:latin typeface="Arial"/>
            </a:endParaRPr>
          </a:p>
          <a:p>
            <a:r>
              <a:rPr lang="en-GB" sz="1800" b="0" strike="noStrike" spc="-1">
                <a:solidFill>
                  <a:srgbClr val="FF0000"/>
                </a:solidFill>
                <a:latin typeface="Arial"/>
              </a:rPr>
              <a:t>(low levels in blue)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785069" y="5443360"/>
            <a:ext cx="2720670" cy="75865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Confidence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Well Tested Product</a:t>
            </a:r>
          </a:p>
        </p:txBody>
      </p:sp>
      <p:pic>
        <p:nvPicPr>
          <p:cNvPr id="10" name="Imagen 9"/>
          <p:cNvPicPr/>
          <p:nvPr/>
        </p:nvPicPr>
        <p:blipFill>
          <a:blip r:embed="rId3"/>
          <a:stretch/>
        </p:blipFill>
        <p:spPr>
          <a:xfrm>
            <a:off x="1013793" y="4342741"/>
            <a:ext cx="822960" cy="1920240"/>
          </a:xfrm>
          <a:prstGeom prst="rect">
            <a:avLst/>
          </a:prstGeom>
          <a:ln w="0">
            <a:noFill/>
          </a:ln>
        </p:spPr>
      </p:pic>
      <p:pic>
        <p:nvPicPr>
          <p:cNvPr id="11" name="Imagen 10"/>
          <p:cNvPicPr/>
          <p:nvPr/>
        </p:nvPicPr>
        <p:blipFill>
          <a:blip r:embed="rId4"/>
          <a:stretch/>
        </p:blipFill>
        <p:spPr>
          <a:xfrm>
            <a:off x="6621728" y="2464541"/>
            <a:ext cx="4666666" cy="3680000"/>
          </a:xfrm>
          <a:prstGeom prst="rect">
            <a:avLst/>
          </a:prstGeom>
          <a:ln w="0">
            <a:noFill/>
          </a:ln>
        </p:spPr>
      </p:pic>
      <p:sp>
        <p:nvSpPr>
          <p:cNvPr id="12" name="Elipse 11"/>
          <p:cNvSpPr/>
          <p:nvPr/>
        </p:nvSpPr>
        <p:spPr>
          <a:xfrm>
            <a:off x="8413809" y="3682782"/>
            <a:ext cx="1371600" cy="1005840"/>
          </a:xfrm>
          <a:prstGeom prst="ellipse">
            <a:avLst/>
          </a:prstGeom>
          <a:noFill/>
          <a:ln w="10980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0671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sz="4000" dirty="0">
                <a:solidFill>
                  <a:srgbClr val="003399"/>
                </a:solidFill>
              </a:rPr>
              <a:t>Example </a:t>
            </a:r>
            <a:r>
              <a:rPr lang="en-GB" sz="4000" dirty="0" err="1">
                <a:solidFill>
                  <a:srgbClr val="003399"/>
                </a:solidFill>
              </a:rPr>
              <a:t>iSHAI</a:t>
            </a:r>
            <a:r>
              <a:rPr lang="en-GB" sz="4000" dirty="0">
                <a:solidFill>
                  <a:srgbClr val="003399"/>
                </a:solidFill>
              </a:rPr>
              <a:t> + </a:t>
            </a:r>
            <a:r>
              <a:rPr lang="en-GB" sz="4000" dirty="0" smtClean="0">
                <a:solidFill>
                  <a:srgbClr val="003399"/>
                </a:solidFill>
              </a:rPr>
              <a:t>HRW. 23.10.2016</a:t>
            </a:r>
            <a:endParaRPr lang="en-GB" sz="4000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19</a:t>
            </a:fld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81573" y="1732666"/>
            <a:ext cx="3474720" cy="2286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 err="1">
                <a:solidFill>
                  <a:srgbClr val="FF0000"/>
                </a:solidFill>
                <a:latin typeface="Arial"/>
              </a:rPr>
              <a:t>iSHAI</a:t>
            </a:r>
            <a:r>
              <a:rPr lang="en-GB" sz="1800" b="0" strike="noStrike" spc="-1" dirty="0">
                <a:latin typeface="Arial"/>
              </a:rPr>
              <a:t>: imager Satellite Humidity And Instability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HRW</a:t>
            </a:r>
            <a:r>
              <a:rPr lang="en-GB" sz="1800" b="0" strike="noStrike" spc="-1" dirty="0">
                <a:latin typeface="Arial"/>
              </a:rPr>
              <a:t>: High Resolution Winds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Obtained with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MSG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Data obtained at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3:00 am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Moisture river</a:t>
            </a:r>
            <a:r>
              <a:rPr lang="en-GB" sz="1800" b="0" strike="noStrike" spc="-1" dirty="0">
                <a:latin typeface="Arial"/>
              </a:rPr>
              <a:t> confirmed with NWC SAF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699018" y="1142602"/>
            <a:ext cx="508176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3:00 am </a:t>
            </a:r>
            <a:r>
              <a:rPr lang="en-GB" sz="1800" b="0" strike="noStrike" spc="-1" dirty="0" err="1">
                <a:solidFill>
                  <a:srgbClr val="FF0000"/>
                </a:solidFill>
                <a:latin typeface="Arial"/>
              </a:rPr>
              <a:t>iSHAI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 Boundary Layer Humidity + HRW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707182" y="5381040"/>
            <a:ext cx="2533320" cy="76419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Confidence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Well Tested Products</a:t>
            </a:r>
          </a:p>
        </p:txBody>
      </p:sp>
      <p:pic>
        <p:nvPicPr>
          <p:cNvPr id="10" name="Imagen 9"/>
          <p:cNvPicPr/>
          <p:nvPr/>
        </p:nvPicPr>
        <p:blipFill>
          <a:blip r:embed="rId3"/>
          <a:stretch/>
        </p:blipFill>
        <p:spPr>
          <a:xfrm>
            <a:off x="855782" y="4248438"/>
            <a:ext cx="822960" cy="1920240"/>
          </a:xfrm>
          <a:prstGeom prst="rect">
            <a:avLst/>
          </a:prstGeom>
          <a:ln w="0">
            <a:noFill/>
          </a:ln>
        </p:spPr>
      </p:pic>
      <p:pic>
        <p:nvPicPr>
          <p:cNvPr id="11" name="Imagen 10"/>
          <p:cNvPicPr/>
          <p:nvPr/>
        </p:nvPicPr>
        <p:blipFill>
          <a:blip r:embed="rId4"/>
          <a:stretch/>
        </p:blipFill>
        <p:spPr>
          <a:xfrm>
            <a:off x="7573101" y="3291840"/>
            <a:ext cx="4312440" cy="3416760"/>
          </a:xfrm>
          <a:prstGeom prst="rect">
            <a:avLst/>
          </a:prstGeom>
          <a:ln w="0">
            <a:noFill/>
          </a:ln>
        </p:spPr>
      </p:pic>
      <p:pic>
        <p:nvPicPr>
          <p:cNvPr id="12" name="Imagen 11"/>
          <p:cNvPicPr/>
          <p:nvPr/>
        </p:nvPicPr>
        <p:blipFill>
          <a:blip r:embed="rId5"/>
          <a:stretch/>
        </p:blipFill>
        <p:spPr>
          <a:xfrm>
            <a:off x="5011341" y="1497171"/>
            <a:ext cx="4735800" cy="3559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757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003399"/>
                </a:solidFill>
              </a:rPr>
              <a:t>Outline of the </a:t>
            </a:r>
            <a:r>
              <a:rPr lang="en-GB" dirty="0" smtClean="0">
                <a:solidFill>
                  <a:srgbClr val="003399"/>
                </a:solidFill>
              </a:rPr>
              <a:t>presentation</a:t>
            </a:r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GB" altLang="en-US" sz="2600" dirty="0" smtClean="0">
                <a:latin typeface="Calibri" panose="020F0502020204030204" pitchFamily="34" charset="0"/>
              </a:rPr>
              <a:t>Introduction to the EUMETSAT SAF Network and to the NWC SAF</a:t>
            </a:r>
          </a:p>
          <a:p>
            <a:pPr lvl="1" algn="just">
              <a:spcBef>
                <a:spcPts val="0"/>
              </a:spcBef>
            </a:pPr>
            <a:endParaRPr lang="en-GB" altLang="en-US" sz="1900" dirty="0" smtClean="0">
              <a:latin typeface="Calibri" panose="020F0502020204030204" pitchFamily="34" charset="0"/>
            </a:endParaRPr>
          </a:p>
          <a:p>
            <a:pPr marL="457200" lvl="1" indent="0" algn="just">
              <a:spcBef>
                <a:spcPts val="0"/>
              </a:spcBef>
              <a:buNone/>
            </a:pPr>
            <a:endParaRPr lang="en-US" altLang="en-US" sz="1900" dirty="0" smtClean="0">
              <a:latin typeface="Calibri" panose="020F0502020204030204" pitchFamily="34" charset="0"/>
            </a:endParaRPr>
          </a:p>
          <a:p>
            <a:pPr lvl="1" algn="just">
              <a:spcBef>
                <a:spcPts val="0"/>
              </a:spcBef>
            </a:pPr>
            <a:endParaRPr lang="en-US" altLang="en-US" dirty="0" smtClean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altLang="en-US" sz="2600" dirty="0" smtClean="0">
                <a:latin typeface="Calibri" panose="020F0502020204030204" pitchFamily="34" charset="0"/>
              </a:rPr>
              <a:t>NWC SAF Products: applications and limitations. Examples </a:t>
            </a:r>
            <a:endParaRPr lang="en-US" altLang="en-US" sz="2600" dirty="0">
              <a:latin typeface="Calibri" panose="020F0502020204030204" pitchFamily="34" charset="0"/>
            </a:endParaRPr>
          </a:p>
          <a:p>
            <a:pPr lvl="1" algn="just">
              <a:spcBef>
                <a:spcPts val="0"/>
              </a:spcBef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endParaRPr lang="en-US" altLang="en-US" dirty="0" smtClean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GB" sz="2400" dirty="0" smtClean="0"/>
              <a:t>Examples of NWC SAF products in Africa</a:t>
            </a:r>
          </a:p>
          <a:p>
            <a:pPr algn="just">
              <a:spcBef>
                <a:spcPts val="0"/>
              </a:spcBef>
            </a:pPr>
            <a:endParaRPr lang="de-DE" sz="2400" dirty="0"/>
          </a:p>
          <a:p>
            <a:pPr algn="just">
              <a:spcBef>
                <a:spcPts val="0"/>
              </a:spcBef>
            </a:pPr>
            <a:endParaRPr lang="de-DE" sz="2400" dirty="0" smtClean="0"/>
          </a:p>
          <a:p>
            <a:pPr algn="just">
              <a:spcBef>
                <a:spcPts val="0"/>
              </a:spcBef>
            </a:pPr>
            <a:r>
              <a:rPr lang="de-DE" sz="2400" dirty="0" smtClean="0"/>
              <a:t>New products coming based on new sensors/new channels in MTG</a:t>
            </a:r>
            <a:endParaRPr lang="en-GB" sz="2400" dirty="0" smtClean="0"/>
          </a:p>
          <a:p>
            <a:pPr algn="just">
              <a:spcBef>
                <a:spcPts val="0"/>
              </a:spcBef>
            </a:pPr>
            <a:endParaRPr lang="es-ES" altLang="en-US" sz="2400" dirty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endParaRPr lang="en-US" altLang="en-US" dirty="0" smtClean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altLang="en-US" sz="2600" dirty="0" smtClean="0">
                <a:latin typeface="Calibri" panose="020F0502020204030204" pitchFamily="34" charset="0"/>
              </a:rPr>
              <a:t>NWC </a:t>
            </a:r>
            <a:r>
              <a:rPr lang="en-US" altLang="en-US" sz="2600" dirty="0">
                <a:latin typeface="Calibri" panose="020F0502020204030204" pitchFamily="34" charset="0"/>
              </a:rPr>
              <a:t>S</a:t>
            </a:r>
            <a:r>
              <a:rPr lang="en-US" altLang="en-US" sz="2600" dirty="0" smtClean="0">
                <a:latin typeface="Calibri" panose="020F0502020204030204" pitchFamily="34" charset="0"/>
              </a:rPr>
              <a:t>AF services.</a:t>
            </a:r>
          </a:p>
          <a:p>
            <a:pPr algn="just">
              <a:spcBef>
                <a:spcPts val="0"/>
              </a:spcBef>
            </a:pPr>
            <a:endParaRPr lang="en-US" altLang="en-US" sz="2600" dirty="0" smtClean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endParaRPr lang="en-US" altLang="en-US" sz="2600" dirty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altLang="en-US" sz="2600" dirty="0" smtClean="0">
                <a:latin typeface="Calibri" panose="020F0502020204030204" pitchFamily="34" charset="0"/>
              </a:rPr>
              <a:t>Links to NWC SAF products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79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>
                <a:solidFill>
                  <a:srgbClr val="003399"/>
                </a:solidFill>
              </a:rPr>
              <a:t>Product Guide: CI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20</a:t>
            </a:fld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78712" y="2299380"/>
            <a:ext cx="3537167" cy="13916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CI</a:t>
            </a:r>
            <a:r>
              <a:rPr lang="en-GB" sz="1800" b="0" strike="noStrike" spc="-1" dirty="0">
                <a:latin typeface="Arial"/>
              </a:rPr>
              <a:t>: Convective Initiation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Detects Growing Cells</a:t>
            </a:r>
            <a:r>
              <a:rPr lang="en-GB" sz="1800" b="0" strike="noStrike" spc="-1" dirty="0">
                <a:latin typeface="Arial"/>
              </a:rPr>
              <a:t> which will become Storms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Detects Cells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before Radar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Still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under development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72233" y="1051076"/>
            <a:ext cx="316332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CI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684255" y="5195179"/>
            <a:ext cx="2620115" cy="9603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Pre-operational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Under Development,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but Promising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00" y="1397907"/>
            <a:ext cx="5393627" cy="3671697"/>
          </a:xfrm>
          <a:prstGeom prst="rect">
            <a:avLst/>
          </a:prstGeom>
          <a:ln w="0">
            <a:noFill/>
          </a:ln>
        </p:spPr>
      </p:pic>
      <p:pic>
        <p:nvPicPr>
          <p:cNvPr id="11" name="Imagen 10"/>
          <p:cNvPicPr/>
          <p:nvPr/>
        </p:nvPicPr>
        <p:blipFill>
          <a:blip r:embed="rId4"/>
          <a:stretch/>
        </p:blipFill>
        <p:spPr>
          <a:xfrm>
            <a:off x="829562" y="4163865"/>
            <a:ext cx="822960" cy="2011680"/>
          </a:xfrm>
          <a:prstGeom prst="rect">
            <a:avLst/>
          </a:prstGeom>
          <a:ln w="0">
            <a:noFill/>
          </a:ln>
        </p:spPr>
      </p:pic>
      <p:sp>
        <p:nvSpPr>
          <p:cNvPr id="3" name="Rectángulo 2"/>
          <p:cNvSpPr/>
          <p:nvPr/>
        </p:nvSpPr>
        <p:spPr>
          <a:xfrm>
            <a:off x="5945099" y="5019156"/>
            <a:ext cx="5540649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600" i="1" dirty="0"/>
              <a:t>20100628 CI Case Study - 13h00Z IR image, superimposed with CI_prob30 and [13h00Z-13h30Z] accumulated radar &gt; 30dBZ seen as ground truth (green shading).</a:t>
            </a:r>
            <a:endParaRPr lang="en-GB" sz="1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419176" y="1032460"/>
            <a:ext cx="289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NWC SAF MétéoFrance team</a:t>
            </a:r>
            <a:endParaRPr lang="en-GB" dirty="0"/>
          </a:p>
        </p:txBody>
      </p:sp>
      <p:sp>
        <p:nvSpPr>
          <p:cNvPr id="12" name="Rectángulo 11"/>
          <p:cNvSpPr/>
          <p:nvPr/>
        </p:nvSpPr>
        <p:spPr>
          <a:xfrm>
            <a:off x="6192639" y="5790368"/>
            <a:ext cx="529310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200" i="1" dirty="0"/>
              <a:t>The </a:t>
            </a:r>
            <a:r>
              <a:rPr lang="en-GB" sz="1200" i="1" dirty="0" err="1"/>
              <a:t>color</a:t>
            </a:r>
            <a:r>
              <a:rPr lang="en-GB" sz="1200" i="1" dirty="0"/>
              <a:t> code for visualization of CI is as follow:</a:t>
            </a:r>
            <a:endParaRPr lang="en-GB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200" i="1" dirty="0"/>
              <a:t>yellow for [0-25%] probability of Convection initiation,</a:t>
            </a:r>
            <a:endParaRPr lang="en-GB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200" i="1" dirty="0"/>
              <a:t>orange for [25-50%] probability of Convection initiation,</a:t>
            </a:r>
            <a:endParaRPr lang="en-GB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200" i="1" dirty="0"/>
              <a:t>red for [50-75%] probability of Convection initiation,</a:t>
            </a:r>
            <a:endParaRPr lang="en-GB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200" i="1" dirty="0"/>
              <a:t>magenta for [75-100%] probability of Convection initiation.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1382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003399"/>
                </a:solidFill>
              </a:rPr>
              <a:t>Product Guide: RDT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233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21</a:t>
            </a:fld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91045" y="1859265"/>
            <a:ext cx="5200153" cy="317656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RDT</a:t>
            </a:r>
            <a:r>
              <a:rPr lang="en-GB" sz="1800" b="0" strike="noStrike" spc="-1" dirty="0">
                <a:latin typeface="Arial"/>
              </a:rPr>
              <a:t>: Rapid Developing Thunderstorm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Very useful product for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Cell Tracking, Detection and Evolution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Cells are shown as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polygons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 err="1">
                <a:latin typeface="Arial"/>
              </a:rPr>
              <a:t>Color</a:t>
            </a:r>
            <a:r>
              <a:rPr lang="en-GB" sz="1800" b="0" strike="noStrike" spc="-1" dirty="0">
                <a:latin typeface="Arial"/>
              </a:rPr>
              <a:t> indicate cell evolution stage (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red</a:t>
            </a:r>
            <a:r>
              <a:rPr lang="en-GB" sz="1800" b="0" strike="noStrike" spc="-1" dirty="0">
                <a:latin typeface="Arial"/>
              </a:rPr>
              <a:t>: growing, </a:t>
            </a:r>
            <a:r>
              <a:rPr lang="en-GB" sz="1800" b="0" strike="noStrike" spc="-1" dirty="0">
                <a:solidFill>
                  <a:srgbClr val="6B0094"/>
                </a:solidFill>
                <a:latin typeface="Arial"/>
              </a:rPr>
              <a:t>purple</a:t>
            </a:r>
            <a:r>
              <a:rPr lang="en-GB" sz="1800" b="0" strike="noStrike" spc="-1" dirty="0">
                <a:latin typeface="Arial"/>
              </a:rPr>
              <a:t>: mature, </a:t>
            </a:r>
            <a:r>
              <a:rPr lang="en-GB" sz="1800" b="0" strike="noStrike" spc="-1" dirty="0" err="1">
                <a:solidFill>
                  <a:srgbClr val="0000FF"/>
                </a:solidFill>
                <a:latin typeface="Arial"/>
              </a:rPr>
              <a:t>blue</a:t>
            </a:r>
            <a:r>
              <a:rPr lang="en-GB" sz="1800" b="0" strike="noStrike" spc="-1" dirty="0" err="1">
                <a:latin typeface="Arial"/>
              </a:rPr>
              <a:t>:decaying</a:t>
            </a:r>
            <a:r>
              <a:rPr lang="en-GB" sz="1800" b="0" strike="noStrike" spc="-1" dirty="0">
                <a:latin typeface="Arial"/>
              </a:rPr>
              <a:t>)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Thickness</a:t>
            </a:r>
            <a:r>
              <a:rPr lang="en-GB" sz="1800" b="0" strike="noStrike" spc="-1" dirty="0">
                <a:latin typeface="Arial"/>
              </a:rPr>
              <a:t> of line indicate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severity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Overshooting tops 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are shown as </a:t>
            </a:r>
            <a:r>
              <a:rPr lang="en-GB" sz="1800" b="0" strike="noStrike" spc="-1" dirty="0">
                <a:solidFill>
                  <a:srgbClr val="5C8526"/>
                </a:solidFill>
                <a:latin typeface="Arial"/>
              </a:rPr>
              <a:t>green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pc="-1" dirty="0" smtClean="0">
                <a:solidFill>
                  <a:srgbClr val="000000"/>
                </a:solidFill>
                <a:latin typeface="Arial"/>
              </a:rPr>
              <a:t>circles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Yellow line: past 1 hour track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Black line: future </a:t>
            </a:r>
            <a:r>
              <a:rPr lang="en-GB" spc="-1" dirty="0" smtClean="0">
                <a:solidFill>
                  <a:srgbClr val="000000"/>
                </a:solidFill>
                <a:latin typeface="Arial"/>
              </a:rPr>
              <a:t>1 hour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tr</a:t>
            </a:r>
            <a:r>
              <a:rPr lang="en-GB" sz="1800" b="0" strike="noStrike" spc="-1" dirty="0">
                <a:latin typeface="Arial"/>
              </a:rPr>
              <a:t>ack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036364" y="1968723"/>
            <a:ext cx="3770243" cy="31484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 smtClean="0">
                <a:solidFill>
                  <a:srgbClr val="FF0000"/>
                </a:solidFill>
                <a:latin typeface="Arial"/>
              </a:rPr>
              <a:t>RDT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789043" y="5583830"/>
            <a:ext cx="3242409" cy="60493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Confidence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Well Tested Product</a:t>
            </a:r>
          </a:p>
        </p:txBody>
      </p:sp>
      <p:pic>
        <p:nvPicPr>
          <p:cNvPr id="10" name="Imagen 9"/>
          <p:cNvPicPr/>
          <p:nvPr/>
        </p:nvPicPr>
        <p:blipFill>
          <a:blip r:embed="rId3"/>
          <a:stretch/>
        </p:blipFill>
        <p:spPr>
          <a:xfrm>
            <a:off x="5031453" y="4852566"/>
            <a:ext cx="587520" cy="1371600"/>
          </a:xfrm>
          <a:prstGeom prst="rect">
            <a:avLst/>
          </a:prstGeom>
          <a:ln w="0"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6017260" y="2400300"/>
            <a:ext cx="5529600" cy="30175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70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63825"/>
            <a:ext cx="10531475" cy="858563"/>
          </a:xfrm>
          <a:prstGeom prst="rect">
            <a:avLst/>
          </a:prstGeom>
        </p:spPr>
        <p:txBody>
          <a:bodyPr/>
          <a:lstStyle/>
          <a:p>
            <a:r>
              <a:rPr lang="en-GB" sz="4000" dirty="0">
                <a:solidFill>
                  <a:srgbClr val="003399"/>
                </a:solidFill>
              </a:rPr>
              <a:t>Example </a:t>
            </a:r>
            <a:r>
              <a:rPr lang="en-GB" sz="4000" dirty="0" smtClean="0">
                <a:solidFill>
                  <a:srgbClr val="003399"/>
                </a:solidFill>
              </a:rPr>
              <a:t>RDT. </a:t>
            </a:r>
            <a:r>
              <a:rPr lang="en-GB" sz="4000" dirty="0">
                <a:solidFill>
                  <a:srgbClr val="003399"/>
                </a:solidFill>
              </a:rPr>
              <a:t>Date: 19.08.2015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22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697815" y="2083242"/>
            <a:ext cx="4644613" cy="4048056"/>
          </a:xfrm>
          <a:prstGeom prst="rect">
            <a:avLst/>
          </a:prstGeom>
          <a:ln w="0">
            <a:noFill/>
          </a:ln>
        </p:spPr>
      </p:pic>
      <p:sp>
        <p:nvSpPr>
          <p:cNvPr id="8" name="CuadroTexto 7"/>
          <p:cNvSpPr txBox="1"/>
          <p:nvPr/>
        </p:nvSpPr>
        <p:spPr>
          <a:xfrm>
            <a:off x="816335" y="1594221"/>
            <a:ext cx="5491701" cy="248744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RDT</a:t>
            </a:r>
            <a:r>
              <a:rPr lang="en-GB" sz="1800" b="0" strike="noStrike" spc="-1" dirty="0">
                <a:latin typeface="Arial"/>
              </a:rPr>
              <a:t>: Rapid Developing Thunderstorm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Cell Tracking, Detection and Evolution </a:t>
            </a:r>
            <a:r>
              <a:rPr lang="en-GB" sz="1800" b="0" strike="noStrike" spc="-1" dirty="0">
                <a:latin typeface="Arial"/>
              </a:rPr>
              <a:t>product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Fast Developing</a:t>
            </a:r>
            <a:r>
              <a:rPr lang="en-GB" sz="1800" b="0" strike="noStrike" spc="-1" dirty="0">
                <a:latin typeface="Arial"/>
              </a:rPr>
              <a:t> Cell shown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Cell is shown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15 min before it appears on the Radar</a:t>
            </a:r>
            <a:r>
              <a:rPr lang="en-GB" sz="1800" b="0" strike="noStrike" spc="-1" dirty="0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Obtained with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MSG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Data obtained at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5:15 am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Intense precipitation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at around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 07:00 am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050695" y="1633555"/>
            <a:ext cx="154008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>
                <a:solidFill>
                  <a:srgbClr val="FF0000"/>
                </a:solidFill>
                <a:latin typeface="Arial"/>
              </a:rPr>
              <a:t>5:15 am RDT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511910" y="5540735"/>
            <a:ext cx="2670480" cy="56851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Confidence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Well Tested Product</a:t>
            </a:r>
          </a:p>
        </p:txBody>
      </p:sp>
      <p:pic>
        <p:nvPicPr>
          <p:cNvPr id="11" name="Imagen 10"/>
          <p:cNvPicPr/>
          <p:nvPr/>
        </p:nvPicPr>
        <p:blipFill>
          <a:blip r:embed="rId4"/>
          <a:stretch/>
        </p:blipFill>
        <p:spPr>
          <a:xfrm>
            <a:off x="707670" y="4289730"/>
            <a:ext cx="822960" cy="19202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108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3399"/>
                </a:solidFill>
              </a:rPr>
              <a:t>Practical Guide: Precipitation products</a:t>
            </a:r>
            <a:r>
              <a:rPr lang="en-US" dirty="0">
                <a:solidFill>
                  <a:srgbClr val="003399"/>
                </a:solidFill>
              </a:rPr>
              <a:t/>
            </a:r>
            <a:br>
              <a:rPr lang="en-US" dirty="0">
                <a:solidFill>
                  <a:srgbClr val="003399"/>
                </a:solidFill>
              </a:rPr>
            </a:b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23</a:t>
            </a:fld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80109" y="1615440"/>
            <a:ext cx="5036825" cy="31257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PC, </a:t>
            </a:r>
            <a:r>
              <a:rPr lang="en-GB" sz="1800" b="0" strike="noStrike" spc="-1" dirty="0" err="1" smtClean="0">
                <a:solidFill>
                  <a:srgbClr val="FF0000"/>
                </a:solidFill>
                <a:latin typeface="Arial"/>
              </a:rPr>
              <a:t>PCPh</a:t>
            </a:r>
            <a:r>
              <a:rPr lang="en-GB" spc="-1" dirty="0" smtClean="0">
                <a:solidFill>
                  <a:srgbClr val="FF0000"/>
                </a:solidFill>
                <a:latin typeface="Arial"/>
              </a:rPr>
              <a:t>: </a:t>
            </a:r>
            <a:r>
              <a:rPr lang="en-GB" spc="-1" dirty="0" smtClean="0">
                <a:latin typeface="Arial"/>
              </a:rPr>
              <a:t>probability of precipitation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 smtClean="0">
                <a:solidFill>
                  <a:srgbClr val="FF0000"/>
                </a:solidFill>
                <a:latin typeface="Arial"/>
              </a:rPr>
              <a:t>CRR, </a:t>
            </a:r>
            <a:r>
              <a:rPr lang="en-GB" sz="1800" b="0" strike="noStrike" spc="-1" dirty="0" err="1" smtClean="0">
                <a:solidFill>
                  <a:srgbClr val="FF0000"/>
                </a:solidFill>
                <a:latin typeface="Arial"/>
              </a:rPr>
              <a:t>CRRPh</a:t>
            </a:r>
            <a:r>
              <a:rPr lang="en-GB" sz="1800" b="0" strike="noStrike" spc="-1" dirty="0" smtClean="0">
                <a:latin typeface="Arial"/>
              </a:rPr>
              <a:t>: </a:t>
            </a:r>
            <a:r>
              <a:rPr lang="en-GB" spc="-1" dirty="0" smtClean="0">
                <a:latin typeface="Arial"/>
              </a:rPr>
              <a:t>intensity of precipitation, accumulation in 1 hour</a:t>
            </a:r>
            <a:endParaRPr lang="en-GB" b="0" strike="noStrike" spc="-1" dirty="0" smtClean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 smtClean="0">
                <a:solidFill>
                  <a:srgbClr val="FF0000"/>
                </a:solidFill>
                <a:latin typeface="Arial"/>
              </a:rPr>
              <a:t>Detects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Rain indirectly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from Cloud Tops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Useful when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Radar is Off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Radar is better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when available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Radar and CRR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usually do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not overlap exactly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Differences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between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day and night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Arial"/>
              </a:rPr>
              <a:t>products (</a:t>
            </a:r>
            <a:r>
              <a:rPr lang="en-GB" sz="1800" b="0" strike="noStrike" spc="-1" dirty="0" err="1" smtClean="0">
                <a:solidFill>
                  <a:srgbClr val="000000"/>
                </a:solidFill>
                <a:latin typeface="Arial"/>
              </a:rPr>
              <a:t>CRRPh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Arial"/>
              </a:rPr>
              <a:t> show less differences day/night)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730070" y="5028210"/>
            <a:ext cx="2670480" cy="1041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Confidence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Well Tested Product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Know its limitations</a:t>
            </a:r>
          </a:p>
        </p:txBody>
      </p:sp>
      <p:pic>
        <p:nvPicPr>
          <p:cNvPr id="9" name="Imagen 8"/>
          <p:cNvPicPr/>
          <p:nvPr/>
        </p:nvPicPr>
        <p:blipFill>
          <a:blip r:embed="rId3"/>
          <a:stretch/>
        </p:blipFill>
        <p:spPr>
          <a:xfrm>
            <a:off x="925830" y="4606290"/>
            <a:ext cx="640080" cy="1463040"/>
          </a:xfrm>
          <a:prstGeom prst="rect">
            <a:avLst/>
          </a:prstGeom>
          <a:ln w="0">
            <a:noFill/>
          </a:ln>
        </p:spPr>
      </p:pic>
      <p:sp>
        <p:nvSpPr>
          <p:cNvPr id="10" name="CuadroTexto 9"/>
          <p:cNvSpPr txBox="1"/>
          <p:nvPr/>
        </p:nvSpPr>
        <p:spPr>
          <a:xfrm>
            <a:off x="6159500" y="2142880"/>
            <a:ext cx="365544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CRR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11" name="Imagen 10"/>
          <p:cNvPicPr/>
          <p:nvPr/>
        </p:nvPicPr>
        <p:blipFill>
          <a:blip r:embed="rId4"/>
          <a:stretch/>
        </p:blipFill>
        <p:spPr>
          <a:xfrm>
            <a:off x="6176800" y="2593340"/>
            <a:ext cx="5197320" cy="30718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5697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003399"/>
                </a:solidFill>
              </a:rPr>
              <a:t>A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24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0" y="294964"/>
            <a:ext cx="3073171" cy="290853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96" y="3362327"/>
            <a:ext cx="3056707" cy="29112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10" y="1098965"/>
            <a:ext cx="3073171" cy="286737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172200" y="5502731"/>
            <a:ext cx="522514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 May 2018 11:00 UTC.</a:t>
            </a:r>
          </a:p>
          <a:p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J.A. </a:t>
            </a:r>
            <a:r>
              <a:rPr lang="en-US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Lahuerta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, AEMET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792595" y="4137660"/>
            <a:ext cx="2971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EUMETNET OPERA radar composition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996690" y="5154295"/>
            <a:ext cx="15430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GEO v2021 CRRPh </a:t>
            </a:r>
            <a:endParaRPr lang="en-GB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996055" y="2109470"/>
            <a:ext cx="15430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GEO v2021 CRR</a:t>
            </a:r>
            <a:endParaRPr lang="en-GB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217035" y="193427"/>
            <a:ext cx="7353642" cy="46599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3399"/>
                </a:solidFill>
              </a:rPr>
              <a:t>CRRPh</a:t>
            </a:r>
            <a:r>
              <a:rPr lang="en-US" sz="3600" dirty="0" smtClean="0">
                <a:solidFill>
                  <a:srgbClr val="003399"/>
                </a:solidFill>
              </a:rPr>
              <a:t> and CRR</a:t>
            </a:r>
            <a:endParaRPr lang="en-US" sz="3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>
                <a:solidFill>
                  <a:srgbClr val="003399"/>
                </a:solidFill>
              </a:rPr>
              <a:t>Practical Guide: Cloud Products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25</a:t>
            </a:fld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994410" y="1532890"/>
            <a:ext cx="3474720" cy="208661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 err="1">
                <a:solidFill>
                  <a:srgbClr val="FF0000"/>
                </a:solidFill>
                <a:latin typeface="Arial"/>
              </a:rPr>
              <a:t>CMa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, CT, CTTH, CMIC</a:t>
            </a:r>
            <a:r>
              <a:rPr lang="en-GB" sz="1800" b="0" strike="noStrike" spc="-1" dirty="0">
                <a:latin typeface="Arial"/>
              </a:rPr>
              <a:t>: Cloud Mask, Cloud Type, Cloud Top, Cloud Microphysics, dust, etc.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Very useful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products of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 general purpose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(any time)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Easy to interpret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112870" y="1443690"/>
            <a:ext cx="51246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>
                <a:solidFill>
                  <a:srgbClr val="FF0000"/>
                </a:solidFill>
                <a:latin typeface="Arial"/>
              </a:rPr>
              <a:t>CTTH Cloud Top Height (m)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743710" y="5045710"/>
            <a:ext cx="2510790" cy="84709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Confidence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Well Tested Product</a:t>
            </a:r>
          </a:p>
        </p:txBody>
      </p:sp>
      <p:pic>
        <p:nvPicPr>
          <p:cNvPr id="10" name="Imagen 9"/>
          <p:cNvPicPr/>
          <p:nvPr/>
        </p:nvPicPr>
        <p:blipFill>
          <a:blip r:embed="rId3"/>
          <a:stretch/>
        </p:blipFill>
        <p:spPr>
          <a:xfrm>
            <a:off x="1195070" y="4771390"/>
            <a:ext cx="548640" cy="1280160"/>
          </a:xfrm>
          <a:prstGeom prst="rect">
            <a:avLst/>
          </a:prstGeom>
          <a:ln w="0">
            <a:noFill/>
          </a:ln>
        </p:spPr>
      </p:pic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10" y="2324851"/>
            <a:ext cx="5589720" cy="316859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055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44500" y="342901"/>
            <a:ext cx="11239500" cy="976170"/>
          </a:xfrm>
          <a:prstGeom prst="rect">
            <a:avLst/>
          </a:prstGeom>
        </p:spPr>
        <p:txBody>
          <a:bodyPr/>
          <a:lstStyle/>
          <a:p>
            <a:r>
              <a:rPr lang="en-GB" sz="3600" dirty="0">
                <a:solidFill>
                  <a:srgbClr val="003399"/>
                </a:solidFill>
              </a:rPr>
              <a:t>Example Cloud </a:t>
            </a:r>
            <a:r>
              <a:rPr lang="en-GB" sz="3600" dirty="0" smtClean="0">
                <a:solidFill>
                  <a:srgbClr val="003399"/>
                </a:solidFill>
              </a:rPr>
              <a:t>Products. Date</a:t>
            </a:r>
            <a:r>
              <a:rPr lang="en-GB" sz="3600" dirty="0">
                <a:solidFill>
                  <a:srgbClr val="003399"/>
                </a:solidFill>
              </a:rPr>
              <a:t>: </a:t>
            </a:r>
            <a:r>
              <a:rPr lang="en-GB" sz="3600" dirty="0" smtClean="0">
                <a:solidFill>
                  <a:srgbClr val="003399"/>
                </a:solidFill>
              </a:rPr>
              <a:t>19.02.2017</a:t>
            </a:r>
            <a:endParaRPr lang="en-GB" sz="3600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26</a:t>
            </a:fld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56260" y="1450340"/>
            <a:ext cx="4765040" cy="387349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 err="1">
                <a:solidFill>
                  <a:srgbClr val="FF0000"/>
                </a:solidFill>
                <a:latin typeface="Arial"/>
              </a:rPr>
              <a:t>CMa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, CT, CTTH, CMIC</a:t>
            </a:r>
            <a:r>
              <a:rPr lang="en-GB" sz="1800" b="0" strike="noStrike" spc="-1" dirty="0">
                <a:latin typeface="Arial"/>
              </a:rPr>
              <a:t>: Cloud Mask, Cloud Type, Cloud Top, Cloud Microphysics, etc.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Very useful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products of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 general purpose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(any time)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Easy to interpret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Obtained with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MSG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Data obtained at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3:00 am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Torrential rain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at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3:00 am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Radar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had </a:t>
            </a:r>
            <a:r>
              <a:rPr lang="en-GB" sz="1800" b="0" strike="noStrike" spc="-1" dirty="0" err="1">
                <a:solidFill>
                  <a:srgbClr val="FF0000"/>
                </a:solidFill>
                <a:latin typeface="Arial"/>
              </a:rPr>
              <a:t>Echotops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 of  8.5 km 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giving a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wrong cloud top height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impression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CTTH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was giving up to 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12 km cloud tops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6106160" y="1815560"/>
            <a:ext cx="5303520" cy="4778280"/>
          </a:xfrm>
          <a:prstGeom prst="rect">
            <a:avLst/>
          </a:prstGeom>
          <a:ln w="0">
            <a:noFill/>
          </a:ln>
        </p:spPr>
      </p:pic>
      <p:sp>
        <p:nvSpPr>
          <p:cNvPr id="9" name="CuadroTexto 8"/>
          <p:cNvSpPr txBox="1"/>
          <p:nvPr/>
        </p:nvSpPr>
        <p:spPr>
          <a:xfrm>
            <a:off x="5869940" y="1344470"/>
            <a:ext cx="5411640" cy="52598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3:00 CTTH Cloud Top Height (m) and </a:t>
            </a:r>
            <a:endParaRPr lang="en-GB" sz="1800" b="0" strike="noStrike" spc="-1" dirty="0">
              <a:latin typeface="Arial"/>
            </a:endParaRPr>
          </a:p>
          <a:p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Radar Precipitation Accumulation in 6 hr at 06:00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229360" y="5420360"/>
            <a:ext cx="2611120" cy="7899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Confidence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Well Tested Product</a:t>
            </a:r>
          </a:p>
        </p:txBody>
      </p:sp>
      <p:pic>
        <p:nvPicPr>
          <p:cNvPr id="11" name="Imagen 10"/>
          <p:cNvPicPr/>
          <p:nvPr/>
        </p:nvPicPr>
        <p:blipFill>
          <a:blip r:embed="rId4"/>
          <a:stretch/>
        </p:blipFill>
        <p:spPr>
          <a:xfrm>
            <a:off x="680720" y="4879339"/>
            <a:ext cx="575882" cy="1382395"/>
          </a:xfrm>
          <a:prstGeom prst="rect">
            <a:avLst/>
          </a:prstGeom>
          <a:ln w="0">
            <a:noFill/>
          </a:ln>
        </p:spPr>
      </p:pic>
      <p:pic>
        <p:nvPicPr>
          <p:cNvPr id="12" name="Imagen 11"/>
          <p:cNvPicPr/>
          <p:nvPr/>
        </p:nvPicPr>
        <p:blipFill>
          <a:blip r:embed="rId5"/>
          <a:stretch/>
        </p:blipFill>
        <p:spPr>
          <a:xfrm>
            <a:off x="8902700" y="3416100"/>
            <a:ext cx="2921760" cy="1849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29864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778858" cy="895207"/>
          </a:xfrm>
          <a:prstGeom prst="rect">
            <a:avLst/>
          </a:prstGeom>
        </p:spPr>
        <p:txBody>
          <a:bodyPr/>
          <a:lstStyle/>
          <a:p>
            <a:r>
              <a:rPr lang="de-DE" sz="3600" dirty="0" smtClean="0">
                <a:solidFill>
                  <a:srgbClr val="003399"/>
                </a:solidFill>
              </a:rPr>
              <a:t>Example Cloud Type. Filomena storm</a:t>
            </a:r>
            <a:r>
              <a:rPr lang="de-DE" sz="3600" dirty="0">
                <a:solidFill>
                  <a:srgbClr val="003399"/>
                </a:solidFill>
              </a:rPr>
              <a:t>. 07-18 </a:t>
            </a:r>
            <a:r>
              <a:rPr lang="de-DE" sz="3600" dirty="0" smtClean="0">
                <a:solidFill>
                  <a:srgbClr val="003399"/>
                </a:solidFill>
              </a:rPr>
              <a:t>January </a:t>
            </a:r>
            <a:r>
              <a:rPr lang="de-DE" sz="3600" dirty="0">
                <a:solidFill>
                  <a:srgbClr val="003399"/>
                </a:solidFill>
              </a:rPr>
              <a:t>2021 </a:t>
            </a:r>
            <a:endParaRPr lang="en-GB" sz="3600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27</a:t>
            </a:fld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829563" y="1527721"/>
            <a:ext cx="4801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CT</a:t>
            </a:r>
            <a:r>
              <a:rPr lang="de-DE" dirty="0" smtClean="0"/>
              <a:t> Clasifies the Clouds as they are seen from their tops</a:t>
            </a:r>
          </a:p>
          <a:p>
            <a:r>
              <a:rPr lang="en-GB" dirty="0" smtClean="0"/>
              <a:t>Contains </a:t>
            </a:r>
            <a:r>
              <a:rPr lang="en-GB" dirty="0"/>
              <a:t>information on the </a:t>
            </a:r>
            <a:r>
              <a:rPr lang="en-GB" dirty="0">
                <a:solidFill>
                  <a:srgbClr val="FF0000"/>
                </a:solidFill>
              </a:rPr>
              <a:t>major cloud classes </a:t>
            </a:r>
            <a:r>
              <a:rPr lang="en-GB" dirty="0"/>
              <a:t>: fractional clouds, </a:t>
            </a:r>
            <a:r>
              <a:rPr lang="en-GB" dirty="0" err="1"/>
              <a:t>semitransparent</a:t>
            </a:r>
            <a:r>
              <a:rPr lang="en-GB" dirty="0"/>
              <a:t> clouds, high, medium and low clouds (including fog) for all the pixels identified as cloudy in a </a:t>
            </a:r>
            <a:r>
              <a:rPr lang="en-GB" dirty="0" smtClean="0"/>
              <a:t>scene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Classes</a:t>
            </a:r>
            <a:r>
              <a:rPr lang="de-DE" dirty="0" smtClean="0"/>
              <a:t> include </a:t>
            </a:r>
            <a:r>
              <a:rPr lang="de-DE" dirty="0" smtClean="0"/>
              <a:t>„Cloud-free land“, „Cloud-free see“, „Snow </a:t>
            </a:r>
            <a:r>
              <a:rPr lang="de-DE" dirty="0" smtClean="0"/>
              <a:t>over </a:t>
            </a:r>
            <a:r>
              <a:rPr lang="de-DE" dirty="0" smtClean="0"/>
              <a:t>land“ </a:t>
            </a:r>
            <a:r>
              <a:rPr lang="de-DE" dirty="0" smtClean="0"/>
              <a:t>and </a:t>
            </a:r>
            <a:r>
              <a:rPr lang="de-DE" dirty="0" smtClean="0"/>
              <a:t>„Sea ice“</a:t>
            </a:r>
            <a:endParaRPr lang="en-GB" dirty="0"/>
          </a:p>
        </p:txBody>
      </p:sp>
      <p:sp>
        <p:nvSpPr>
          <p:cNvPr id="7" name="CuadroTexto 6"/>
          <p:cNvSpPr txBox="1"/>
          <p:nvPr/>
        </p:nvSpPr>
        <p:spPr>
          <a:xfrm>
            <a:off x="1743710" y="5045710"/>
            <a:ext cx="2510790" cy="84709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Confidence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Well Tested </a:t>
            </a:r>
            <a:r>
              <a:rPr lang="en-GB" sz="1800" b="0" strike="noStrike" spc="-1" dirty="0" smtClean="0">
                <a:latin typeface="Arial"/>
              </a:rPr>
              <a:t>Product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pc="-1" dirty="0" smtClean="0">
                <a:latin typeface="Arial"/>
              </a:rPr>
              <a:t>Know its limitations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1195070" y="4771390"/>
            <a:ext cx="548640" cy="1280160"/>
          </a:xfrm>
          <a:prstGeom prst="rect">
            <a:avLst/>
          </a:prstGeom>
          <a:ln w="0">
            <a:noFill/>
          </a:ln>
        </p:spPr>
      </p:pic>
      <p:sp>
        <p:nvSpPr>
          <p:cNvPr id="11" name="CuadroTexto 10"/>
          <p:cNvSpPr txBox="1"/>
          <p:nvPr/>
        </p:nvSpPr>
        <p:spPr>
          <a:xfrm>
            <a:off x="9102545" y="5649456"/>
            <a:ext cx="2251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El </a:t>
            </a:r>
            <a:r>
              <a:rPr lang="es-ES" sz="1400" dirty="0" err="1" smtClean="0"/>
              <a:t>Pais</a:t>
            </a:r>
            <a:r>
              <a:rPr lang="es-ES" sz="1400" dirty="0"/>
              <a:t>.</a:t>
            </a:r>
            <a:r>
              <a:rPr lang="es-ES" sz="1400" dirty="0" smtClean="0"/>
              <a:t> </a:t>
            </a:r>
          </a:p>
          <a:p>
            <a:r>
              <a:rPr lang="es-ES" sz="1400" dirty="0" smtClean="0"/>
              <a:t>M30-Madrid 9 </a:t>
            </a:r>
            <a:r>
              <a:rPr lang="es-ES" sz="1400" dirty="0" err="1" smtClean="0"/>
              <a:t>January</a:t>
            </a:r>
            <a:r>
              <a:rPr lang="es-ES" sz="1400" dirty="0" smtClean="0"/>
              <a:t> 2021</a:t>
            </a:r>
            <a:endParaRPr lang="es-ES" sz="1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87" y="1315014"/>
            <a:ext cx="4519613" cy="35575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332" y="4627568"/>
            <a:ext cx="2366010" cy="15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801160" cy="895207"/>
          </a:xfrm>
          <a:prstGeom prst="rect">
            <a:avLst/>
          </a:prstGeom>
        </p:spPr>
        <p:txBody>
          <a:bodyPr/>
          <a:lstStyle/>
          <a:p>
            <a:r>
              <a:rPr lang="de-DE" sz="3600" dirty="0">
                <a:solidFill>
                  <a:srgbClr val="003399"/>
                </a:solidFill>
              </a:rPr>
              <a:t>Example Cloud Type. Filomena storm. 07-18 January 2021 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28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9" y="1449664"/>
            <a:ext cx="3073337" cy="24191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7" y="1449665"/>
            <a:ext cx="3163729" cy="24903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67" y="1449665"/>
            <a:ext cx="3163729" cy="24903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6" y="3866273"/>
            <a:ext cx="3163729" cy="24903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899324"/>
            <a:ext cx="3163729" cy="24903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16" y="3899322"/>
            <a:ext cx="3163729" cy="249031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942900" y="2501457"/>
            <a:ext cx="11280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smtClean="0"/>
              <a:t>8 January </a:t>
            </a:r>
            <a:r>
              <a:rPr lang="de-DE" sz="1200" dirty="0" smtClean="0"/>
              <a:t>2021</a:t>
            </a:r>
            <a:endParaRPr lang="de-DE" sz="1200" dirty="0" smtClean="0"/>
          </a:p>
          <a:p>
            <a:r>
              <a:rPr lang="de-DE" sz="1200" dirty="0" smtClean="0"/>
              <a:t>12:00 UTC</a:t>
            </a:r>
            <a:endParaRPr lang="en-GB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676029" y="2725535"/>
            <a:ext cx="120654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smtClean="0"/>
              <a:t>10 January </a:t>
            </a:r>
            <a:r>
              <a:rPr lang="de-DE" sz="1200" dirty="0" smtClean="0"/>
              <a:t>2021</a:t>
            </a:r>
          </a:p>
          <a:p>
            <a:r>
              <a:rPr lang="de-DE" sz="1200" dirty="0" smtClean="0"/>
              <a:t>12:00 UTC</a:t>
            </a:r>
            <a:endParaRPr lang="en-GB" sz="12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0034070" y="2709767"/>
            <a:ext cx="120654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smtClean="0"/>
              <a:t>11 January </a:t>
            </a:r>
            <a:r>
              <a:rPr lang="de-DE" sz="1200" dirty="0" smtClean="0"/>
              <a:t>2021</a:t>
            </a:r>
            <a:endParaRPr lang="de-DE" sz="1200" dirty="0" smtClean="0"/>
          </a:p>
          <a:p>
            <a:r>
              <a:rPr lang="de-DE" sz="1200" dirty="0" smtClean="0"/>
              <a:t>12:00 UTC</a:t>
            </a:r>
            <a:endParaRPr lang="en-GB" sz="12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979693" y="4955615"/>
            <a:ext cx="120654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smtClean="0"/>
              <a:t>11 January </a:t>
            </a:r>
            <a:r>
              <a:rPr lang="de-DE" sz="1200" dirty="0" smtClean="0"/>
              <a:t>2021</a:t>
            </a:r>
            <a:endParaRPr lang="de-DE" sz="1200" dirty="0" smtClean="0"/>
          </a:p>
          <a:p>
            <a:r>
              <a:rPr lang="de-DE" sz="1200" dirty="0" smtClean="0"/>
              <a:t>20:00 UTC</a:t>
            </a:r>
            <a:endParaRPr lang="en-GB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670771" y="5127139"/>
            <a:ext cx="120654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smtClean="0"/>
              <a:t>12 January </a:t>
            </a:r>
            <a:r>
              <a:rPr lang="de-DE" sz="1200" dirty="0" smtClean="0"/>
              <a:t>2021</a:t>
            </a:r>
            <a:endParaRPr lang="de-DE" sz="1200" dirty="0" smtClean="0"/>
          </a:p>
          <a:p>
            <a:r>
              <a:rPr lang="de-DE" sz="1200" dirty="0" smtClean="0"/>
              <a:t>12:00 UTC</a:t>
            </a:r>
            <a:endParaRPr lang="en-GB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0144427" y="5163930"/>
            <a:ext cx="120654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smtClean="0"/>
              <a:t>18 January </a:t>
            </a:r>
            <a:r>
              <a:rPr lang="de-DE" sz="1200" dirty="0" smtClean="0"/>
              <a:t>2021</a:t>
            </a:r>
            <a:endParaRPr lang="de-DE" sz="1200" dirty="0" smtClean="0"/>
          </a:p>
          <a:p>
            <a:r>
              <a:rPr lang="de-DE" sz="1200" dirty="0" smtClean="0"/>
              <a:t>12:00 UTC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275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003399"/>
                </a:solidFill>
              </a:rPr>
              <a:t>Practical Guide: EXIM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29</a:t>
            </a:fld>
            <a:endParaRPr lang="es-ES" dirty="0"/>
          </a:p>
        </p:txBody>
      </p:sp>
      <p:pic>
        <p:nvPicPr>
          <p:cNvPr id="7" name="Marcador de contenido 8"/>
          <p:cNvPicPr/>
          <p:nvPr/>
        </p:nvPicPr>
        <p:blipFill>
          <a:blip r:embed="rId3"/>
          <a:stretch/>
        </p:blipFill>
        <p:spPr>
          <a:xfrm>
            <a:off x="7557735" y="2473680"/>
            <a:ext cx="3615480" cy="2845800"/>
          </a:xfrm>
          <a:prstGeom prst="rect">
            <a:avLst/>
          </a:prstGeom>
          <a:ln w="0">
            <a:noFill/>
          </a:ln>
        </p:spPr>
      </p:pic>
      <p:sp>
        <p:nvSpPr>
          <p:cNvPr id="8" name="CuadroTexto 7"/>
          <p:cNvSpPr txBox="1"/>
          <p:nvPr/>
        </p:nvSpPr>
        <p:spPr>
          <a:xfrm>
            <a:off x="829562" y="1380028"/>
            <a:ext cx="10524238" cy="11433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EXIM</a:t>
            </a:r>
            <a:r>
              <a:rPr lang="en-GB" sz="1800" b="0" strike="noStrike" spc="-1" dirty="0">
                <a:latin typeface="Arial"/>
              </a:rPr>
              <a:t>: Extrapolates several NWC SAF products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Very useful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products of</a:t>
            </a: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 general purpose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 (any time)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Easy to </a:t>
            </a:r>
            <a:r>
              <a:rPr lang="en-GB" sz="1800" b="0" strike="noStrike" spc="-1" dirty="0" smtClean="0">
                <a:solidFill>
                  <a:srgbClr val="FF0000"/>
                </a:solidFill>
                <a:latin typeface="Arial"/>
              </a:rPr>
              <a:t>interpret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pc="-1" dirty="0" smtClean="0">
                <a:solidFill>
                  <a:srgbClr val="FF0000"/>
                </a:solidFill>
                <a:latin typeface="Arial"/>
              </a:rPr>
              <a:t>Extrapolate existing structures, </a:t>
            </a:r>
            <a:r>
              <a:rPr lang="en-GB" dirty="0"/>
              <a:t>dynamic changes in the meteorological parameters cannot be </a:t>
            </a:r>
            <a:r>
              <a:rPr lang="en-GB" dirty="0" smtClean="0"/>
              <a:t>captured. </a:t>
            </a:r>
            <a:r>
              <a:rPr lang="en-GB" dirty="0"/>
              <a:t>the extrapolation approach</a:t>
            </a:r>
            <a:endParaRPr lang="en-GB" sz="1800" b="0" strike="noStrike" spc="-1" dirty="0" smtClean="0">
              <a:solidFill>
                <a:srgbClr val="FF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380340" y="379361"/>
            <a:ext cx="2536704" cy="86270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Use with Confidence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latin typeface="Arial"/>
              </a:rPr>
              <a:t>Well Tested </a:t>
            </a:r>
            <a:r>
              <a:rPr lang="en-GB" sz="1800" b="0" strike="noStrike" spc="-1" dirty="0" smtClean="0">
                <a:latin typeface="Arial"/>
              </a:rPr>
              <a:t>Product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pc="-1" dirty="0" smtClean="0">
                <a:latin typeface="Arial"/>
              </a:rPr>
              <a:t>Know its limitations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10" name="Imagen 9"/>
          <p:cNvPicPr/>
          <p:nvPr/>
        </p:nvPicPr>
        <p:blipFill>
          <a:blip r:embed="rId4"/>
          <a:stretch/>
        </p:blipFill>
        <p:spPr>
          <a:xfrm>
            <a:off x="7576820" y="79115"/>
            <a:ext cx="548640" cy="1280160"/>
          </a:xfrm>
          <a:prstGeom prst="rect">
            <a:avLst/>
          </a:prstGeom>
          <a:ln w="0">
            <a:noFill/>
          </a:ln>
        </p:spPr>
      </p:pic>
      <p:pic>
        <p:nvPicPr>
          <p:cNvPr id="11" name="Imagen 9"/>
          <p:cNvPicPr/>
          <p:nvPr/>
        </p:nvPicPr>
        <p:blipFill>
          <a:blip r:embed="rId5"/>
          <a:stretch/>
        </p:blipFill>
        <p:spPr>
          <a:xfrm>
            <a:off x="4179020" y="4217700"/>
            <a:ext cx="3615480" cy="2845800"/>
          </a:xfrm>
          <a:prstGeom prst="rect">
            <a:avLst/>
          </a:prstGeom>
          <a:ln w="0">
            <a:noFill/>
          </a:ln>
        </p:spPr>
      </p:pic>
      <p:pic>
        <p:nvPicPr>
          <p:cNvPr id="12" name="Imagen 16"/>
          <p:cNvPicPr/>
          <p:nvPr/>
        </p:nvPicPr>
        <p:blipFill>
          <a:blip r:embed="rId6"/>
          <a:stretch/>
        </p:blipFill>
        <p:spPr>
          <a:xfrm>
            <a:off x="874580" y="2510760"/>
            <a:ext cx="3615480" cy="2845800"/>
          </a:xfrm>
          <a:prstGeom prst="rect">
            <a:avLst/>
          </a:prstGeom>
          <a:ln w="0">
            <a:noFill/>
          </a:ln>
        </p:spPr>
      </p:pic>
      <p:sp>
        <p:nvSpPr>
          <p:cNvPr id="13" name="CuadroTexto 10"/>
          <p:cNvSpPr/>
          <p:nvPr/>
        </p:nvSpPr>
        <p:spPr>
          <a:xfrm>
            <a:off x="4778553" y="2792640"/>
            <a:ext cx="1401194" cy="583321"/>
          </a:xfrm>
          <a:prstGeom prst="rect">
            <a:avLst/>
          </a:prstGeom>
          <a:noFill/>
          <a:ln w="0">
            <a:solidFill>
              <a:srgbClr val="44546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</a:rPr>
              <a:t>Cloud Type CT </a:t>
            </a:r>
            <a:endParaRPr lang="en-GB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</a:rPr>
              <a:t>21:00</a:t>
            </a:r>
            <a:endParaRPr lang="en-GB" sz="1600" b="0" strike="noStrike" spc="-1" dirty="0">
              <a:latin typeface="Arial"/>
            </a:endParaRPr>
          </a:p>
        </p:txBody>
      </p:sp>
      <p:sp>
        <p:nvSpPr>
          <p:cNvPr id="14" name="CuadroTexto 11"/>
          <p:cNvSpPr/>
          <p:nvPr/>
        </p:nvSpPr>
        <p:spPr>
          <a:xfrm>
            <a:off x="5331537" y="3547380"/>
            <a:ext cx="2203978" cy="583321"/>
          </a:xfrm>
          <a:prstGeom prst="rect">
            <a:avLst/>
          </a:prstGeom>
          <a:noFill/>
          <a:ln w="0">
            <a:solidFill>
              <a:srgbClr val="44546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</a:rPr>
              <a:t>Extrapolated Cloud Type</a:t>
            </a:r>
            <a:endParaRPr lang="en-GB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</a:rPr>
              <a:t>21:00 → 22:00</a:t>
            </a:r>
            <a:endParaRPr lang="en-GB" sz="1600" b="0" strike="noStrike" spc="-1" dirty="0">
              <a:latin typeface="Arial"/>
            </a:endParaRPr>
          </a:p>
        </p:txBody>
      </p:sp>
      <p:sp>
        <p:nvSpPr>
          <p:cNvPr id="15" name="CuadroTexto 12"/>
          <p:cNvSpPr/>
          <p:nvPr/>
        </p:nvSpPr>
        <p:spPr>
          <a:xfrm>
            <a:off x="2041538" y="5543760"/>
            <a:ext cx="1877400" cy="639000"/>
          </a:xfrm>
          <a:prstGeom prst="rect">
            <a:avLst/>
          </a:prstGeom>
          <a:noFill/>
          <a:ln w="0">
            <a:solidFill>
              <a:srgbClr val="44546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Cloud Type CT 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22:00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6" name="Conector recto de flecha 1"/>
          <p:cNvSpPr/>
          <p:nvPr/>
        </p:nvSpPr>
        <p:spPr>
          <a:xfrm rot="21540000">
            <a:off x="3946791" y="5793600"/>
            <a:ext cx="487080" cy="1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5B9BD5"/>
          </a:solidFill>
          <a:ln w="15840">
            <a:solidFill>
              <a:srgbClr val="000000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adroTexto 13"/>
          <p:cNvSpPr/>
          <p:nvPr/>
        </p:nvSpPr>
        <p:spPr>
          <a:xfrm>
            <a:off x="8637875" y="5593851"/>
            <a:ext cx="1583640" cy="583321"/>
          </a:xfrm>
          <a:prstGeom prst="rect">
            <a:avLst/>
          </a:prstGeom>
          <a:solidFill>
            <a:srgbClr val="FFC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</a:rPr>
              <a:t>Cloud Type</a:t>
            </a:r>
            <a:endParaRPr lang="en-GB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</a:rPr>
              <a:t>4 April 2019</a:t>
            </a:r>
            <a:endParaRPr lang="en-GB" sz="1600" b="0" strike="noStrike" spc="-1" dirty="0">
              <a:latin typeface="Arial"/>
            </a:endParaRPr>
          </a:p>
        </p:txBody>
      </p:sp>
      <p:sp>
        <p:nvSpPr>
          <p:cNvPr id="18" name="Conector recto de flecha 2"/>
          <p:cNvSpPr/>
          <p:nvPr/>
        </p:nvSpPr>
        <p:spPr>
          <a:xfrm rot="21540000">
            <a:off x="7538872" y="3817850"/>
            <a:ext cx="487080" cy="1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5B9BD5"/>
          </a:solidFill>
          <a:ln w="15840">
            <a:solidFill>
              <a:srgbClr val="000000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onector recto de flecha 4"/>
          <p:cNvSpPr/>
          <p:nvPr/>
        </p:nvSpPr>
        <p:spPr>
          <a:xfrm flipH="1">
            <a:off x="4321054" y="3028208"/>
            <a:ext cx="4291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5B9BD5"/>
          </a:solidFill>
          <a:ln w="15840">
            <a:solidFill>
              <a:srgbClr val="000000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6157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003399"/>
                </a:solidFill>
              </a:rPr>
              <a:t>EUMETSAT SAF Network</a:t>
            </a:r>
            <a:endParaRPr lang="es-ES" dirty="0">
              <a:solidFill>
                <a:srgbClr val="003399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GB" sz="2400" spc="-1" dirty="0" smtClean="0"/>
              <a:t>EUMETSAT </a:t>
            </a:r>
            <a:r>
              <a:rPr lang="en-GB" sz="2400" spc="-1" dirty="0"/>
              <a:t>European Organization for the Exploitation of Meteorological Satellites </a:t>
            </a:r>
          </a:p>
          <a:p>
            <a:pPr marL="343080" indent="-342720" algn="just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endParaRPr lang="en-GB" sz="2400" spc="-1" dirty="0"/>
          </a:p>
          <a:p>
            <a:pPr marL="343260" indent="-342900" algn="just">
              <a:spcBef>
                <a:spcPts val="479"/>
              </a:spcBef>
              <a:buClr>
                <a:srgbClr val="000000"/>
              </a:buClr>
            </a:pPr>
            <a:r>
              <a:rPr lang="en-GB" sz="2400" spc="-1" dirty="0"/>
              <a:t>Purpose: to supply weather and climate-related satellite data, images and products to the National Meteorological Services of its Member and Cooperating States in Europe, and other users worldwide</a:t>
            </a:r>
            <a:r>
              <a:rPr lang="en-GB" sz="2400" spc="-1" dirty="0" smtClean="0"/>
              <a:t>.</a:t>
            </a:r>
          </a:p>
          <a:p>
            <a:pPr marL="343080" indent="-342720" algn="just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endParaRPr lang="en-GB" sz="2400" spc="-1" dirty="0"/>
          </a:p>
          <a:p>
            <a:pPr marL="343080" indent="-342720" algn="just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spc="-1" dirty="0"/>
              <a:t>EUMETSAT HQ in Darmstadt, Germany. </a:t>
            </a:r>
            <a:endParaRPr lang="en-GB" sz="2400" spc="-1" dirty="0" smtClean="0"/>
          </a:p>
          <a:p>
            <a:pPr marL="343080" indent="-342720" algn="just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endParaRPr lang="en-GB" sz="2400" spc="-1" dirty="0"/>
          </a:p>
          <a:p>
            <a:pPr marL="343080" indent="-342720" algn="just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spc="-1" dirty="0"/>
              <a:t>SAFs (Satellite Application Facilities): </a:t>
            </a:r>
          </a:p>
          <a:p>
            <a:pPr marL="800280" lvl="1" indent="-342720" algn="just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 dirty="0"/>
              <a:t>located at Weather Services in EUMETSAT Member and Co-operating States </a:t>
            </a:r>
          </a:p>
          <a:p>
            <a:pPr marL="800280" lvl="1" indent="-342720" algn="just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 dirty="0"/>
              <a:t>complement production of standard meteorological products at EUMETSAT central facility</a:t>
            </a:r>
            <a:endParaRPr lang="en-US" altLang="en-US" sz="2600" dirty="0" smtClean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6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003399"/>
                </a:solidFill>
              </a:rPr>
              <a:t>Aviation.  </a:t>
            </a:r>
            <a:r>
              <a:rPr lang="en-GB" sz="2800" dirty="0" smtClean="0">
                <a:solidFill>
                  <a:srgbClr val="003399"/>
                </a:solidFill>
              </a:rPr>
              <a:t>Examples 13 October 2023 12:00 UTC</a:t>
            </a:r>
            <a:endParaRPr lang="en-GB" sz="2800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30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9" y="1564396"/>
            <a:ext cx="4333875" cy="246697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78527" y="4128826"/>
            <a:ext cx="40138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pc="-1" dirty="0" smtClean="0">
                <a:solidFill>
                  <a:srgbClr val="FF0000"/>
                </a:solidFill>
                <a:latin typeface="Arial"/>
              </a:rPr>
              <a:t>ASSI-TF</a:t>
            </a:r>
            <a:r>
              <a:rPr lang="en-GB" spc="-1" dirty="0" smtClean="0">
                <a:solidFill>
                  <a:srgbClr val="000000"/>
                </a:solidFill>
                <a:latin typeface="Arial"/>
              </a:rPr>
              <a:t>: Probability of occurrence of </a:t>
            </a:r>
            <a:r>
              <a:rPr lang="en-GB" spc="-1" dirty="0">
                <a:solidFill>
                  <a:srgbClr val="000000"/>
                </a:solidFill>
                <a:latin typeface="Arial"/>
              </a:rPr>
              <a:t>tropopause folding</a:t>
            </a:r>
            <a:endParaRPr lang="en-GB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pc="-1" dirty="0">
                <a:solidFill>
                  <a:srgbClr val="000000"/>
                </a:solidFill>
                <a:latin typeface="Arial"/>
              </a:rPr>
              <a:t>These are areas where </a:t>
            </a:r>
            <a:r>
              <a:rPr lang="en-GB" spc="-1" dirty="0">
                <a:solidFill>
                  <a:srgbClr val="FF0000"/>
                </a:solidFill>
                <a:latin typeface="Arial"/>
              </a:rPr>
              <a:t>turbulence</a:t>
            </a:r>
            <a:r>
              <a:rPr lang="en-GB" spc="-1" dirty="0">
                <a:solidFill>
                  <a:srgbClr val="000000"/>
                </a:solidFill>
                <a:latin typeface="Arial"/>
              </a:rPr>
              <a:t> close at </a:t>
            </a:r>
            <a:r>
              <a:rPr lang="en-GB" spc="-1" dirty="0">
                <a:solidFill>
                  <a:srgbClr val="FF0000"/>
                </a:solidFill>
                <a:latin typeface="Arial"/>
              </a:rPr>
              <a:t>tropopause</a:t>
            </a:r>
            <a:r>
              <a:rPr lang="en-GB" spc="-1" dirty="0">
                <a:solidFill>
                  <a:srgbClr val="000000"/>
                </a:solidFill>
                <a:latin typeface="Arial"/>
              </a:rPr>
              <a:t> altitudes is likely to occur</a:t>
            </a:r>
            <a:endParaRPr lang="en-GB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pc="-1" dirty="0">
                <a:solidFill>
                  <a:srgbClr val="FF0000"/>
                </a:solidFill>
                <a:latin typeface="Arial"/>
              </a:rPr>
              <a:t>High turbulence</a:t>
            </a:r>
            <a:r>
              <a:rPr lang="en-GB" spc="-1" dirty="0">
                <a:solidFill>
                  <a:srgbClr val="000000"/>
                </a:solidFill>
                <a:latin typeface="Arial"/>
              </a:rPr>
              <a:t> probability regions are shown in </a:t>
            </a:r>
            <a:r>
              <a:rPr lang="en-GB" spc="-1" dirty="0">
                <a:solidFill>
                  <a:srgbClr val="FF0000"/>
                </a:solidFill>
                <a:latin typeface="Arial"/>
              </a:rPr>
              <a:t>red </a:t>
            </a:r>
            <a:endParaRPr lang="en-GB" spc="-1" dirty="0">
              <a:latin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50" y="1518587"/>
            <a:ext cx="3250406" cy="185023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61" y="3866926"/>
            <a:ext cx="3250406" cy="185023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221118" y="2302525"/>
            <a:ext cx="2139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ASII-GW</a:t>
            </a:r>
            <a:r>
              <a:rPr lang="de-DE" dirty="0" smtClean="0"/>
              <a:t>: Probability </a:t>
            </a:r>
          </a:p>
          <a:p>
            <a:r>
              <a:rPr lang="de-DE" dirty="0" smtClean="0"/>
              <a:t>of </a:t>
            </a:r>
            <a:r>
              <a:rPr lang="de-DE" dirty="0" smtClean="0"/>
              <a:t>occurrance of gravity waves </a:t>
            </a:r>
          </a:p>
          <a:p>
            <a:endParaRPr lang="de-DE" dirty="0"/>
          </a:p>
          <a:p>
            <a:r>
              <a:rPr lang="de-DE" dirty="0" smtClean="0"/>
              <a:t>From WV 7.3mµ and </a:t>
            </a:r>
          </a:p>
          <a:p>
            <a:r>
              <a:rPr lang="de-DE" dirty="0" smtClean="0"/>
              <a:t>IR 10.8 mµ channels</a:t>
            </a:r>
          </a:p>
          <a:p>
            <a:endParaRPr lang="de-DE" dirty="0"/>
          </a:p>
          <a:p>
            <a:r>
              <a:rPr lang="de-DE" dirty="0" smtClean="0"/>
              <a:t>Related to turbulence. High probability in 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2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286439"/>
            <a:ext cx="10531475" cy="1035949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003399"/>
                </a:solidFill>
              </a:rPr>
              <a:t>Aviation. </a:t>
            </a:r>
            <a:r>
              <a:rPr lang="en-GB" sz="2800" dirty="0">
                <a:solidFill>
                  <a:srgbClr val="003399"/>
                </a:solidFill>
              </a:rPr>
              <a:t>Examples 13 October 2023 12:00 </a:t>
            </a:r>
            <a:r>
              <a:rPr lang="en-GB" sz="2800" dirty="0" smtClean="0">
                <a:solidFill>
                  <a:srgbClr val="003399"/>
                </a:solidFill>
              </a:rPr>
              <a:t>UTC.</a:t>
            </a:r>
            <a:br>
              <a:rPr lang="en-GB" sz="2800" dirty="0" smtClean="0">
                <a:solidFill>
                  <a:srgbClr val="003399"/>
                </a:solidFill>
              </a:rPr>
            </a:br>
            <a:r>
              <a:rPr lang="en-GB" sz="2400" dirty="0" smtClean="0">
                <a:solidFill>
                  <a:srgbClr val="003399"/>
                </a:solidFill>
              </a:rPr>
              <a:t>To be released in GEO-I v2024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31</a:t>
            </a:fld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62" y="1531344"/>
            <a:ext cx="5288756" cy="35028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67" y="1564398"/>
            <a:ext cx="5288756" cy="31337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91518" y="5068648"/>
            <a:ext cx="463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ASII-ICE</a:t>
            </a:r>
            <a:r>
              <a:rPr lang="de-DE" dirty="0" smtClean="0"/>
              <a:t> in-flight icing due to </a:t>
            </a:r>
            <a:r>
              <a:rPr lang="de-DE" dirty="0" smtClean="0">
                <a:solidFill>
                  <a:srgbClr val="FF0000"/>
                </a:solidFill>
              </a:rPr>
              <a:t>supercooled water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544019" y="5046613"/>
            <a:ext cx="445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ASII-ICE</a:t>
            </a:r>
            <a:r>
              <a:rPr lang="de-DE" dirty="0" smtClean="0"/>
              <a:t> Presence of </a:t>
            </a:r>
            <a:r>
              <a:rPr lang="de-DE" dirty="0" smtClean="0">
                <a:solidFill>
                  <a:srgbClr val="FF0000"/>
                </a:solidFill>
              </a:rPr>
              <a:t>Hight altitude ice crystals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76184" y="5745889"/>
            <a:ext cx="652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This is  day-time product. It is based on the NWC SAF CMIC  product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75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>
                <a:solidFill>
                  <a:srgbClr val="003399"/>
                </a:solidFill>
              </a:rPr>
              <a:t>Aviation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de-DE" altLang="en-US" sz="2600" dirty="0" smtClean="0">
                <a:latin typeface="Calibri" panose="020F0502020204030204" pitchFamily="34" charset="0"/>
              </a:rPr>
              <a:t>CTTH: to know the top heights to fly above them</a:t>
            </a:r>
          </a:p>
          <a:p>
            <a:pPr algn="just">
              <a:spcBef>
                <a:spcPts val="0"/>
              </a:spcBef>
            </a:pPr>
            <a:endParaRPr lang="de-DE" altLang="en-US" sz="2600" dirty="0" smtClean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endParaRPr lang="de-DE" altLang="en-US" sz="2600" dirty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de-DE" altLang="en-US" sz="2600" dirty="0" smtClean="0">
                <a:latin typeface="Calibri" panose="020F0502020204030204" pitchFamily="34" charset="0"/>
              </a:rPr>
              <a:t>RDT:  to know the position </a:t>
            </a:r>
            <a:r>
              <a:rPr lang="de-DE" altLang="en-US" sz="2600" dirty="0" smtClean="0">
                <a:latin typeface="Calibri" panose="020F0502020204030204" pitchFamily="34" charset="0"/>
              </a:rPr>
              <a:t>of </a:t>
            </a:r>
            <a:r>
              <a:rPr lang="de-DE" altLang="en-US" sz="2600" dirty="0" smtClean="0">
                <a:latin typeface="Calibri" panose="020F0502020204030204" pitchFamily="34" charset="0"/>
              </a:rPr>
              <a:t>storms to avoid them</a:t>
            </a:r>
          </a:p>
          <a:p>
            <a:pPr algn="just">
              <a:spcBef>
                <a:spcPts val="0"/>
              </a:spcBef>
            </a:pPr>
            <a:endParaRPr lang="de-DE" altLang="en-US" sz="2600" dirty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endParaRPr lang="de-DE" altLang="en-US" sz="2600" dirty="0" smtClean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de-DE" altLang="en-US" sz="2600" dirty="0" smtClean="0">
                <a:latin typeface="Calibri" panose="020F0502020204030204" pitchFamily="34" charset="0"/>
              </a:rPr>
              <a:t>HRW: to localize the jet streams and other areas with high winds</a:t>
            </a:r>
            <a:endParaRPr lang="en-GB" altLang="en-US" sz="2600" dirty="0" smtClean="0">
              <a:latin typeface="Calibri" panose="020F050202020403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42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003399"/>
                </a:solidFill>
              </a:rPr>
              <a:t>MSG3   </a:t>
            </a:r>
            <a:r>
              <a:rPr lang="en-GB" dirty="0">
                <a:solidFill>
                  <a:srgbClr val="003399"/>
                </a:solidFill>
              </a:rPr>
              <a:t>CT   27 June 2023 13:00 – </a:t>
            </a:r>
            <a:r>
              <a:rPr lang="en-GB" dirty="0" smtClean="0">
                <a:solidFill>
                  <a:srgbClr val="003399"/>
                </a:solidFill>
              </a:rPr>
              <a:t>16:45 UTC</a:t>
            </a:r>
            <a:r>
              <a:rPr lang="en-GB" dirty="0">
                <a:solidFill>
                  <a:srgbClr val="003399"/>
                </a:solidFill>
              </a:rPr>
              <a:t/>
            </a:r>
            <a:br>
              <a:rPr lang="en-GB" dirty="0">
                <a:solidFill>
                  <a:srgbClr val="003399"/>
                </a:solidFill>
              </a:rPr>
            </a:b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33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1461612"/>
            <a:ext cx="10058400" cy="33947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7" y="4815815"/>
            <a:ext cx="10812780" cy="19802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982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5391354"/>
            <a:ext cx="3346450" cy="6140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796109" y="412595"/>
            <a:ext cx="10564928" cy="126877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>
              <a:defRPr/>
            </a:pPr>
            <a:r>
              <a:rPr lang="en-GB" sz="3200" dirty="0" smtClean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> MSG3    </a:t>
            </a:r>
            <a:r>
              <a:rPr lang="en-GB" sz="3200" dirty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>27 June 2023 13:00 – </a:t>
            </a:r>
            <a:r>
              <a:rPr lang="en-GB" sz="3200" dirty="0" smtClean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>16:45 </a:t>
            </a:r>
            <a:r>
              <a:rPr lang="en-GB" sz="3200" dirty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>UTC </a:t>
            </a:r>
            <a:r>
              <a:rPr lang="en-GB" sz="3200" dirty="0" smtClean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/>
            </a:r>
            <a:br>
              <a:rPr lang="en-GB" sz="3200" dirty="0" smtClean="0">
                <a:solidFill>
                  <a:srgbClr val="003399"/>
                </a:solidFill>
                <a:latin typeface="Calibri"/>
                <a:ea typeface="+mn-ea"/>
                <a:cs typeface="+mn-cs"/>
              </a:rPr>
            </a:br>
            <a:r>
              <a:rPr lang="en-GB" sz="3200" dirty="0" smtClean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/>
            </a:r>
            <a:br>
              <a:rPr lang="en-GB" sz="3200" dirty="0" smtClean="0">
                <a:solidFill>
                  <a:srgbClr val="003399"/>
                </a:solidFill>
                <a:latin typeface="Calibri"/>
                <a:ea typeface="+mn-ea"/>
                <a:cs typeface="+mn-cs"/>
              </a:rPr>
            </a:br>
            <a:r>
              <a:rPr lang="en-GB" sz="3200" dirty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2000" dirty="0" smtClean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>CT </a:t>
            </a:r>
            <a:r>
              <a:rPr lang="en-GB" sz="2000" dirty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>(Cloud Type)           </a:t>
            </a:r>
            <a:r>
              <a:rPr lang="en-GB" sz="2000" dirty="0" smtClean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>                   CRR </a:t>
            </a:r>
            <a:r>
              <a:rPr lang="en-GB" sz="1800" dirty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>(Convective Rainfall Rate mm/h</a:t>
            </a:r>
            <a:r>
              <a:rPr lang="en-GB" sz="2000" dirty="0" smtClean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>)       RDT-CW</a:t>
            </a:r>
            <a:r>
              <a:rPr lang="es-ES" sz="2000" dirty="0">
                <a:solidFill>
                  <a:srgbClr val="003399"/>
                </a:solidFill>
                <a:latin typeface="Calibri"/>
                <a:ea typeface="+mn-ea"/>
                <a:cs typeface="+mn-cs"/>
              </a:rPr>
              <a:t/>
            </a:r>
            <a:br>
              <a:rPr lang="es-ES" sz="2000" dirty="0">
                <a:solidFill>
                  <a:srgbClr val="003399"/>
                </a:solidFill>
                <a:latin typeface="Calibri"/>
                <a:ea typeface="+mn-ea"/>
                <a:cs typeface="+mn-cs"/>
              </a:rPr>
            </a:br>
            <a:endParaRPr lang="en-GB" sz="2000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34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1" y="2086878"/>
            <a:ext cx="3200400" cy="3200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81" y="2068590"/>
            <a:ext cx="3238500" cy="32385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28" y="5391351"/>
            <a:ext cx="3248770" cy="2094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95" y="2032270"/>
            <a:ext cx="3578543" cy="347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de-DE" dirty="0">
                <a:solidFill>
                  <a:srgbClr val="003399"/>
                </a:solidFill>
              </a:rPr>
              <a:t>NWC SAF products in EUMETSAT EWC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600" dirty="0" smtClean="0">
                <a:latin typeface="Calibri" panose="020F0502020204030204" pitchFamily="34" charset="0"/>
              </a:rPr>
              <a:t>The NWC SAF (NMA + AEMET teams):</a:t>
            </a:r>
          </a:p>
          <a:p>
            <a:pPr algn="just">
              <a:spcBef>
                <a:spcPts val="0"/>
              </a:spcBef>
            </a:pPr>
            <a:r>
              <a:rPr lang="de-DE" altLang="en-US" sz="2600" dirty="0" smtClean="0">
                <a:latin typeface="Calibri" panose="020F0502020204030204" pitchFamily="34" charset="0"/>
              </a:rPr>
              <a:t>has implemented the production of the </a:t>
            </a:r>
            <a:r>
              <a:rPr lang="de-DE" altLang="en-US" sz="2600" b="1" dirty="0" smtClean="0">
                <a:latin typeface="Calibri" panose="020F0502020204030204" pitchFamily="34" charset="0"/>
              </a:rPr>
              <a:t>NWC SAF products </a:t>
            </a:r>
            <a:r>
              <a:rPr lang="de-DE" altLang="en-US" sz="2600" dirty="0" smtClean="0">
                <a:latin typeface="Calibri" panose="020F0502020204030204" pitchFamily="34" charset="0"/>
              </a:rPr>
              <a:t>in the European Weather Cloud (</a:t>
            </a:r>
            <a:r>
              <a:rPr lang="de-DE" altLang="en-US" sz="2600" b="1" dirty="0" smtClean="0">
                <a:latin typeface="Calibri" panose="020F0502020204030204" pitchFamily="34" charset="0"/>
              </a:rPr>
              <a:t>EWC</a:t>
            </a:r>
            <a:r>
              <a:rPr lang="de-DE" altLang="en-US" sz="2600" dirty="0" smtClean="0">
                <a:latin typeface="Calibri" panose="020F0502020204030204" pitchFamily="34" charset="0"/>
              </a:rPr>
              <a:t>) in </a:t>
            </a:r>
            <a:r>
              <a:rPr lang="de-DE" altLang="en-US" sz="2600" b="1" dirty="0" smtClean="0">
                <a:latin typeface="Calibri" panose="020F0502020204030204" pitchFamily="34" charset="0"/>
              </a:rPr>
              <a:t>Near Real Time full disk </a:t>
            </a:r>
            <a:r>
              <a:rPr lang="de-DE" altLang="en-US" sz="2600" dirty="0" smtClean="0">
                <a:latin typeface="Calibri" panose="020F0502020204030204" pitchFamily="34" charset="0"/>
              </a:rPr>
              <a:t>(MSG, NWC SAF GEO v2021.2)</a:t>
            </a:r>
          </a:p>
          <a:p>
            <a:pPr algn="just">
              <a:spcBef>
                <a:spcPts val="0"/>
              </a:spcBef>
            </a:pPr>
            <a:r>
              <a:rPr lang="de-DE" altLang="en-US" sz="2600" dirty="0" smtClean="0">
                <a:latin typeface="Calibri" panose="020F0502020204030204" pitchFamily="34" charset="0"/>
              </a:rPr>
              <a:t>Has set up an ADAGUC server to show the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600" dirty="0" smtClean="0">
                <a:latin typeface="Calibri" panose="020F0502020204030204" pitchFamily="34" charset="0"/>
              </a:rPr>
              <a:t>products</a:t>
            </a:r>
          </a:p>
          <a:p>
            <a:pPr algn="just">
              <a:spcBef>
                <a:spcPts val="0"/>
              </a:spcBef>
            </a:pPr>
            <a:endParaRPr lang="de-DE" altLang="en-US" sz="2600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600" dirty="0" smtClean="0">
                <a:latin typeface="Calibri" panose="020F0502020204030204" pitchFamily="34" charset="0"/>
              </a:rPr>
              <a:t>Products available at</a:t>
            </a:r>
            <a:endParaRPr lang="de-DE" altLang="en-US" sz="2600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600" dirty="0" smtClean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GB" altLang="en-US" sz="2600" dirty="0">
                <a:latin typeface="Calibri" panose="020F0502020204030204" pitchFamily="34" charset="0"/>
                <a:hlinkClick r:id="rId3"/>
              </a:rPr>
              <a:t>https://adaguc.nwcsaf.eumetsat.ewcloud.host</a:t>
            </a:r>
            <a:r>
              <a:rPr lang="en-GB" altLang="en-US" sz="2600" dirty="0" smtClean="0">
                <a:latin typeface="Calibri" panose="020F0502020204030204" pitchFamily="34" charset="0"/>
                <a:hlinkClick r:id="rId3"/>
              </a:rPr>
              <a:t>/</a:t>
            </a:r>
            <a:endParaRPr lang="en-GB" altLang="en-US" sz="2600" dirty="0" smtClean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600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GB" altLang="en-US" sz="2600" dirty="0" smtClean="0">
              <a:latin typeface="Calibri" panose="020F050202020403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35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149" y="3399559"/>
            <a:ext cx="4063841" cy="268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>
                <a:solidFill>
                  <a:srgbClr val="003399"/>
                </a:solidFill>
              </a:rPr>
              <a:t>NWC SAF products in EUMETSAT EWC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36</a:t>
            </a:fld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69798" y="1460811"/>
            <a:ext cx="189834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23 October 2023</a:t>
            </a:r>
          </a:p>
          <a:p>
            <a:r>
              <a:rPr lang="de-DE" dirty="0" smtClean="0"/>
              <a:t>14:00 – 19:45 UTC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CRRPh + RDT-CW</a:t>
            </a:r>
            <a:endParaRPr lang="en-GB" dirty="0"/>
          </a:p>
        </p:txBody>
      </p:sp>
      <p:pic>
        <p:nvPicPr>
          <p:cNvPr id="3" name="ADAGUC Viewer - Perfil 1_ Microsoft​ Edge 2023-10-12 14-43-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9566" y="1460811"/>
            <a:ext cx="7521990" cy="453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3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825240" y="376772"/>
            <a:ext cx="10929364" cy="90763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600" noProof="0" dirty="0" smtClean="0">
                <a:solidFill>
                  <a:srgbClr val="003399"/>
                </a:solidFill>
                <a:latin typeface="+mj-lt"/>
              </a:rPr>
              <a:t>Channel </a:t>
            </a:r>
            <a:r>
              <a:rPr lang="en-GB" sz="3600" dirty="0" smtClean="0">
                <a:solidFill>
                  <a:srgbClr val="003399"/>
                </a:solidFill>
                <a:latin typeface="+mj-lt"/>
              </a:rPr>
              <a:t>0.9</a:t>
            </a:r>
            <a:r>
              <a:rPr lang="en-GB" sz="3600" noProof="0" dirty="0" smtClean="0">
                <a:solidFill>
                  <a:srgbClr val="003399"/>
                </a:solidFill>
                <a:latin typeface="+mj-lt"/>
              </a:rPr>
              <a:t> µm in MTGI1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200" dirty="0">
                <a:solidFill>
                  <a:srgbClr val="003399"/>
                </a:solidFill>
              </a:rPr>
              <a:t>(Provisional data MTGTD-488)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kumimoji="0" lang="es-ES" sz="36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37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7" y="1974037"/>
            <a:ext cx="6667500" cy="33337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48587" y="5830778"/>
            <a:ext cx="48363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Image cortesy of Miguel Ángel Martínez (AEMET)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890662" y="1523767"/>
            <a:ext cx="3800103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Left:</a:t>
            </a:r>
            <a:r>
              <a:rPr lang="de-DE" dirty="0" smtClean="0"/>
              <a:t> </a:t>
            </a:r>
            <a:r>
              <a:rPr lang="en-GB" dirty="0"/>
              <a:t>Ratio of VIS09 and VIS08 proxy of TPW. </a:t>
            </a:r>
            <a:r>
              <a:rPr lang="en-GB" dirty="0" smtClean="0"/>
              <a:t>Implemented </a:t>
            </a:r>
            <a:r>
              <a:rPr lang="en-GB" dirty="0"/>
              <a:t>through the difference of the </a:t>
            </a:r>
            <a:r>
              <a:rPr lang="en-GB" dirty="0" smtClean="0"/>
              <a:t>logarithms.</a:t>
            </a:r>
          </a:p>
          <a:p>
            <a:r>
              <a:rPr lang="de-DE" b="1" dirty="0" smtClean="0"/>
              <a:t>Right:</a:t>
            </a:r>
            <a:r>
              <a:rPr lang="de-DE" dirty="0" smtClean="0"/>
              <a:t> NWC SAF MTGI/FCI TPW iSHAI product from WV and IR channels </a:t>
            </a:r>
          </a:p>
          <a:p>
            <a:endParaRPr lang="de-DE" dirty="0" smtClean="0"/>
          </a:p>
          <a:p>
            <a:r>
              <a:rPr lang="de-DE" dirty="0" smtClean="0"/>
              <a:t>General pattern very similar.</a:t>
            </a:r>
          </a:p>
          <a:p>
            <a:r>
              <a:rPr lang="en-US" b="1" dirty="0"/>
              <a:t>Ratio of VIS09 and VIS08 </a:t>
            </a:r>
            <a:r>
              <a:rPr lang="de-DE" b="1" dirty="0" smtClean="0"/>
              <a:t>can provide more detailed information (daytime). 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90663" y="4453243"/>
            <a:ext cx="370609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NWC </a:t>
            </a:r>
            <a:r>
              <a:rPr lang="de-DE" dirty="0" smtClean="0"/>
              <a:t>SAF is also financing </a:t>
            </a:r>
            <a:r>
              <a:rPr lang="de-DE" dirty="0"/>
              <a:t>a scientific </a:t>
            </a:r>
            <a:r>
              <a:rPr lang="de-DE" dirty="0" smtClean="0"/>
              <a:t>study </a:t>
            </a:r>
            <a:r>
              <a:rPr lang="de-DE" dirty="0"/>
              <a:t>to develop </a:t>
            </a:r>
            <a:r>
              <a:rPr lang="de-DE" dirty="0" smtClean="0"/>
              <a:t>an </a:t>
            </a:r>
            <a:r>
              <a:rPr lang="de-DE" dirty="0"/>
              <a:t>algorithm for total  water content from 0.9 and 0.8 channels.  </a:t>
            </a:r>
          </a:p>
          <a:p>
            <a:r>
              <a:rPr lang="de-DE" b="1" dirty="0" smtClean="0"/>
              <a:t>Scientist: </a:t>
            </a:r>
            <a:r>
              <a:rPr lang="de-DE" b="1" dirty="0"/>
              <a:t>Jan el Kassar </a:t>
            </a:r>
            <a:r>
              <a:rPr lang="de-DE" b="1" dirty="0" smtClean="0"/>
              <a:t>(FUB)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4877410" y="1581790"/>
            <a:ext cx="3149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2023-06-27 from 06:00Z 18:50Z</a:t>
            </a:r>
            <a:endParaRPr lang="es-ES" dirty="0"/>
          </a:p>
        </p:txBody>
      </p:sp>
      <p:sp>
        <p:nvSpPr>
          <p:cNvPr id="16" name="AutoShape 4" descr="data:image/jpg;base64,%20/9j/4AAQSkZJRgABAQEAYABgAAD/2wBDAAUDBAQEAwUEBAQFBQUGBwwIBwcHBw8LCwkMEQ8SEhEPERETFhwXExQaFRERGCEYGh0dHx8fExciJCIeJBweHx7/2wBDAQUFBQcGBw4ICA4eFBEUHh4eHh4eHh4eHh4eHh4eHh4eHh4eHh4eHh4eHh4eHh4eHh4eHh4eHh4eHh4eHh4eHh7/wAARCAAZA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f9qLxRr3hPwLZah4d1KTT7qTUEieRFUkoVYkfMD6CvCtH+LnxHm2eb4pumyOf3Ufp/u17f8AtW6BrXiLwDY2eh6bcahcJqKSNHCuSFCMCfpyK8C0b4b+PI9nmeFdTXgdYvavMxbqc/u3O7DKHL71jv8ARviN42nKeb4gnbJ7xp/8TXY2HjHxLJCWfVpScf3V/wAK4TRPBHi6Ip5nh++XnvHXaaf4Z19ISH0m6U47pWuSObzCkqt+W7vfbZ9zfEql7CXLa4t54z8UJnbq8o/4Av8AhWLe+PvGEbHbrk4/4An+Fad74X8QtnbpF0f+AVh33g7xQ7Hbod6fpHX6JVjg+ij+B4S5jN1L4l+OooZGj8RXCkKcfu09P92sCx+LPxEkA3+KLk/9s4//AImtTU/AnjGSCRU8O37EqcYj9q56w+HPjpFG7wvqQ+sVeDmSpKPuW+R4ubOuqkPZ3trtc6my+JnjuTG/xFcH/tmn/wATXQaN4+8YT3cSS65Oys2CNif4Vyll4D8ZJjd4c1AfWOui0Twd4oivIWk0O9UBgSTHXwOZSxCT5Ob5XFhpYjTmv+J6BZ+Jtckxv1GQ/wDAV/wrZs9a1R8brxz+A/wrBstC1hMbtOuB/wABrbs9L1FcbrOUf8Br8+zCpm+vI6ny5j6HD/3jWuNRvV0u5mW4YOkLMpwOCBXnGo+MvE0efL1aVf8AgC/4V6Lc2N22lXMYt5C7QsAMck4NeZ6l4Y8QSZ2aTdN9Eru4SqZo4VfrLqbq3Nzdulz7nI44N0pe1Ub362/U5/U/iH4ziY+Xr068/wBxP8K5bWPir8QYbeVovE1ypCkgiOP0/wB2ug1TwX4rkZtmg3rc9o65PWvh543lt5Vj8M6ixKnAEXtX3mHdbnXNf8T1KkMutoof+SnO2Xxq+KMhG7xfeH/tlF/8TWzafF/4kP8Ae8VXR/7ZR/8AxNcvY/Cz4iIRu8H6sPrDW1afDXx6g+bwrqa/WKv1vBwwNlzKP4F4CGXWXOofPlOt0L4o+PrjUrWKbxJcujzIrAxx8gsP9mvrQ9a+P9A8AeM4dTtJJfDeoIqzIxJj6DcOa+wT1rzOKI4ZOl9XUet+W3lvY8fjKODi6H1VR2lflt5b2OQ+MEeqy/D++TRxMbgvDvEOd5i8xfMAxz9zdT/hImqReAtPTVhMs4MmwS53iLefLBzz93FdXRXyh8SFFFFABRRRQAUUUUAFFFFABRRRQAUUUUAFGTRRQAZNed/Hc64uhabLpNu91DHeb7uAIzrKoRtqsqnJUvtFeiUUAeKXsPi+X4k+GbiOxurOD7LYssEW7yYF2SfaUPYYyg59BXtdBooA/9k="/>
          <p:cNvSpPr>
            <a:spLocks noChangeAspect="1" noChangeArrowheads="1"/>
          </p:cNvSpPr>
          <p:nvPr/>
        </p:nvSpPr>
        <p:spPr bwMode="auto">
          <a:xfrm>
            <a:off x="4440336" y="527067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377" y="5345253"/>
            <a:ext cx="1819529" cy="27626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55" y="236418"/>
            <a:ext cx="1569817" cy="1569817"/>
          </a:xfrm>
          <a:prstGeom prst="rect">
            <a:avLst/>
          </a:prstGeom>
        </p:spPr>
      </p:pic>
      <p:sp>
        <p:nvSpPr>
          <p:cNvPr id="26" name="Elipse 25"/>
          <p:cNvSpPr/>
          <p:nvPr/>
        </p:nvSpPr>
        <p:spPr>
          <a:xfrm>
            <a:off x="9939775" y="530709"/>
            <a:ext cx="562303" cy="446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Conector recto de flecha 26"/>
          <p:cNvCxnSpPr>
            <a:stCxn id="26" idx="3"/>
          </p:cNvCxnSpPr>
          <p:nvPr/>
        </p:nvCxnSpPr>
        <p:spPr>
          <a:xfrm flipH="1">
            <a:off x="8358479" y="911983"/>
            <a:ext cx="1663643" cy="9769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8193975" y="5326097"/>
            <a:ext cx="165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iSHAI TPW (mm)</a:t>
            </a:r>
          </a:p>
          <a:p>
            <a:r>
              <a:rPr lang="es-ES" sz="1200" dirty="0" smtClean="0"/>
              <a:t>(</a:t>
            </a:r>
            <a:r>
              <a:rPr lang="es-ES" sz="1200" dirty="0" err="1" smtClean="0"/>
              <a:t>Processed</a:t>
            </a:r>
            <a:r>
              <a:rPr lang="es-ES" sz="1200" dirty="0" smtClean="0"/>
              <a:t> </a:t>
            </a:r>
            <a:r>
              <a:rPr lang="es-ES" sz="1200" dirty="0" err="1" smtClean="0"/>
              <a:t>on</a:t>
            </a:r>
            <a:r>
              <a:rPr lang="es-ES" sz="1200" dirty="0" smtClean="0"/>
              <a:t> 1x1 FOR)</a:t>
            </a:r>
            <a:endParaRPr lang="es-ES" sz="12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4847187" y="5308923"/>
            <a:ext cx="3323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FCI </a:t>
            </a:r>
            <a:r>
              <a:rPr lang="en-GB" sz="1200" b="1" dirty="0"/>
              <a:t>(log(VIS08)-Log(VIS09))</a:t>
            </a:r>
            <a:r>
              <a:rPr lang="en-GB" sz="1200" dirty="0"/>
              <a:t> scaled in range [0, 0.8]</a:t>
            </a:r>
          </a:p>
        </p:txBody>
      </p:sp>
    </p:spTree>
    <p:extLst>
      <p:ext uri="{BB962C8B-B14F-4D97-AF65-F5344CB8AC3E}">
        <p14:creationId xmlns:p14="http://schemas.microsoft.com/office/powerpoint/2010/main" val="12690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:mv="urn:schemas-microsoft-com:mac:vml" xmlns="">
      <mp:transition xmlns:mp="http://schemas.microsoft.com/office/mac/powerpoint/2008/main" spd="slow" advTm="25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38</a:t>
            </a:fld>
            <a:endParaRPr lang="es-ES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838202" y="1452516"/>
            <a:ext cx="6745746" cy="477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400" smtClean="0">
                <a:solidFill>
                  <a:srgbClr val="003399"/>
                </a:solidFill>
              </a:rPr>
              <a:t>New Lightning products (by NMA/Romania)</a:t>
            </a:r>
            <a:br>
              <a:rPr lang="en-GB" sz="4400" smtClean="0">
                <a:solidFill>
                  <a:srgbClr val="003399"/>
                </a:solidFill>
              </a:rPr>
            </a:br>
            <a:endParaRPr lang="en-GB" sz="4400" smtClean="0">
              <a:solidFill>
                <a:srgbClr val="00339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421" smtClean="0">
                <a:solidFill>
                  <a:srgbClr val="003399"/>
                </a:solidFill>
              </a:rPr>
              <a:t>LiStack</a:t>
            </a:r>
            <a:r>
              <a:rPr lang="en-GB" sz="3200" smtClean="0">
                <a:solidFill>
                  <a:srgbClr val="003399"/>
                </a:solidFill>
              </a:rPr>
              <a:t> </a:t>
            </a:r>
          </a:p>
          <a:p>
            <a:pPr marL="285750" indent="-285750"/>
            <a: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  <a:t>Accumulation of EUMETSAT L2 LI gridded products </a:t>
            </a:r>
            <a:b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  <a:t>in the user´s defined time period and region </a:t>
            </a:r>
            <a:b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  <a:t>(with option of parallax correction). </a:t>
            </a:r>
          </a:p>
          <a:p>
            <a: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  <a:t>To monitor the lightning activity.</a:t>
            </a:r>
          </a:p>
          <a:p>
            <a:r>
              <a:rPr lang="en-GB" sz="3360" u="sng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Released around end 2024 in a dedicated release.</a:t>
            </a:r>
            <a:endParaRPr lang="en-GB" sz="3360" u="sng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GB" sz="3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421" smtClean="0">
                <a:solidFill>
                  <a:srgbClr val="003399"/>
                </a:solidFill>
              </a:rPr>
              <a:t>LiJump</a:t>
            </a:r>
          </a:p>
          <a:p>
            <a: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  <a:t>Lightning jump detection (Image like product).</a:t>
            </a:r>
          </a:p>
          <a:p>
            <a:r>
              <a:rPr lang="en-GB" sz="3360" u="sng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Released at a later stage around 2026.</a:t>
            </a:r>
            <a:endParaRPr lang="en-GB" sz="3360" u="sng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034" y="2232152"/>
            <a:ext cx="3824840" cy="217768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617190" y="4436707"/>
            <a:ext cx="37853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Simulated MTG LI L2 AFA accumulated product</a:t>
            </a:r>
          </a:p>
          <a:p>
            <a:r>
              <a:rPr lang="de-DE" sz="1200" dirty="0" smtClean="0"/>
              <a:t>B. Viticchie, EUMETSAT</a:t>
            </a:r>
            <a:endParaRPr lang="es-ES" sz="12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38202" y="641890"/>
            <a:ext cx="10515598" cy="76265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products in future software releases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73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39</a:t>
            </a:fld>
            <a:endParaRPr lang="es-ES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704114" y="1445733"/>
            <a:ext cx="9115667" cy="4593823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700" b="1" smtClean="0">
              <a:solidFill>
                <a:srgbClr val="00339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smtClean="0">
                <a:solidFill>
                  <a:srgbClr val="003399"/>
                </a:solidFill>
              </a:rPr>
              <a:t>NWC/GEO-S  – New products from MTG-S/IRS instrument (by AEMET)</a:t>
            </a:r>
            <a:r>
              <a:rPr lang="en-GB" sz="2000" smtClean="0">
                <a:solidFill>
                  <a:srgbClr val="003399"/>
                </a:solidFill>
              </a:rPr>
              <a:t/>
            </a:r>
            <a:br>
              <a:rPr lang="en-GB" sz="2000" smtClean="0">
                <a:solidFill>
                  <a:srgbClr val="003399"/>
                </a:solidFill>
              </a:rPr>
            </a:br>
            <a:r>
              <a:rPr lang="en-GB" sz="1800" smtClean="0"/>
              <a:t>First infrared hyperspectral sounder in a geostationary satellite for Europe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smtClean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b="1" smtClean="0">
                <a:solidFill>
                  <a:srgbClr val="003399"/>
                </a:solidFill>
              </a:rPr>
              <a:t>qIRS</a:t>
            </a:r>
            <a:r>
              <a:rPr lang="en-GB" sz="1800" smtClean="0"/>
              <a:t>:            Tool to manage MTG-S/IRS data: calculates radiances/BTs for channels &amp;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smtClean="0"/>
              <a:t>                            combinations with physical meaning</a:t>
            </a:r>
          </a:p>
          <a:p>
            <a:pPr marL="342900" indent="-342900"/>
            <a:r>
              <a:rPr lang="en-GB" sz="1800" b="1" smtClean="0">
                <a:solidFill>
                  <a:srgbClr val="003399"/>
                </a:solidFill>
              </a:rPr>
              <a:t>sSHAI</a:t>
            </a:r>
            <a:r>
              <a:rPr lang="en-GB" sz="1800" smtClean="0"/>
              <a:t>:         Atmospheric vertical profiles retrievals (T,q,ozone) and derived stability indices.</a:t>
            </a:r>
            <a:br>
              <a:rPr lang="en-GB" sz="1800" smtClean="0"/>
            </a:br>
            <a:r>
              <a:rPr lang="en-GB" sz="1800" smtClean="0"/>
              <a:t>                     </a:t>
            </a:r>
            <a:r>
              <a:rPr lang="en-GB" sz="1800" smtClean="0">
                <a:latin typeface="Calibri" panose="020F0502020204030204" pitchFamily="34" charset="0"/>
              </a:rPr>
              <a:t>Integration of surface based measurements to the retrievals will be explored.</a:t>
            </a:r>
            <a:endParaRPr lang="en-GB" sz="1800" smtClean="0"/>
          </a:p>
          <a:p>
            <a:pPr marL="342900" indent="-342900"/>
            <a:r>
              <a:rPr lang="en-GB" sz="1800" b="1" smtClean="0">
                <a:solidFill>
                  <a:srgbClr val="003399"/>
                </a:solidFill>
              </a:rPr>
              <a:t>sSHAI_ES</a:t>
            </a:r>
            <a:r>
              <a:rPr lang="en-GB" sz="1800" smtClean="0"/>
              <a:t>:  Stability indices derived from EUMETSAT Secretariat L2 vertical profiles. </a:t>
            </a:r>
          </a:p>
          <a:p>
            <a:endParaRPr lang="en-GB" sz="180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smtClean="0">
                <a:solidFill>
                  <a:srgbClr val="003399"/>
                </a:solidFill>
              </a:rPr>
              <a:t>Delivered as Day-2 products in a dedicated NWC/GEO-S software package</a:t>
            </a:r>
            <a:br>
              <a:rPr lang="en-GB" sz="1800" b="1" smtClean="0">
                <a:solidFill>
                  <a:srgbClr val="003399"/>
                </a:solidFill>
              </a:rPr>
            </a:br>
            <a:r>
              <a:rPr lang="en-GB" sz="1800" smtClean="0"/>
              <a:t>We aim to integrate GEO-I and GEO-S software packages for </a:t>
            </a:r>
            <a:r>
              <a:rPr lang="en-GB" sz="1800" smtClean="0">
                <a:solidFill>
                  <a:srgbClr val="003399"/>
                </a:solidFill>
              </a:rPr>
              <a:t>synergies of FCI,LI,IRS instruments </a:t>
            </a:r>
            <a:endParaRPr lang="en-GB" sz="1800" dirty="0" smtClean="0">
              <a:solidFill>
                <a:srgbClr val="003399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50" y="1630402"/>
            <a:ext cx="2432174" cy="1949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9616949" y="3635830"/>
            <a:ext cx="2432175" cy="9464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050" dirty="0"/>
              <a:t>15 June 2015 12:00 </a:t>
            </a:r>
            <a:r>
              <a:rPr lang="de-DE" sz="1050" dirty="0" smtClean="0"/>
              <a:t>UTC, Madrid</a:t>
            </a:r>
            <a:endParaRPr lang="de-DE" sz="1050" dirty="0"/>
          </a:p>
          <a:p>
            <a:r>
              <a:rPr lang="de-DE" sz="1050" dirty="0"/>
              <a:t>Comparison of protoptype retrievals with ECMWF forecast and </a:t>
            </a:r>
            <a:r>
              <a:rPr lang="de-DE" sz="1050" dirty="0" smtClean="0"/>
              <a:t>radiosonde</a:t>
            </a:r>
          </a:p>
          <a:p>
            <a:endParaRPr lang="de-DE" sz="1200" dirty="0" smtClean="0"/>
          </a:p>
          <a:p>
            <a:r>
              <a:rPr lang="de-DE" sz="1200" dirty="0" smtClean="0"/>
              <a:t>N. Peinado-Galán, AEMET</a:t>
            </a:r>
            <a:endParaRPr lang="es-ES" sz="12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38200" y="565690"/>
            <a:ext cx="10515600" cy="8241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New software package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NWC/GEO-S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1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003399"/>
                </a:solidFill>
              </a:rPr>
              <a:t>EUMETSAT SAF Network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4</a:t>
            </a:fld>
            <a:endParaRPr lang="es-ES" dirty="0"/>
          </a:p>
        </p:txBody>
      </p:sp>
      <p:sp>
        <p:nvSpPr>
          <p:cNvPr id="7" name="Rectangle 1"/>
          <p:cNvSpPr/>
          <p:nvPr/>
        </p:nvSpPr>
        <p:spPr>
          <a:xfrm>
            <a:off x="932245" y="1675144"/>
            <a:ext cx="4085640" cy="40119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90000"/>
              </a:lnSpc>
              <a:spcBef>
                <a:spcPts val="561"/>
              </a:spcBef>
              <a:buNone/>
            </a:pPr>
            <a:r>
              <a:rPr lang="en-GB" sz="2800" strike="noStrike" spc="-1" dirty="0">
                <a:solidFill>
                  <a:srgbClr val="1A1A66"/>
                </a:solidFill>
                <a:latin typeface="Arial Narrow"/>
              </a:rPr>
              <a:t>SAFs are specialized on topics and themes</a:t>
            </a:r>
            <a:endParaRPr lang="en-GB" sz="280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561"/>
              </a:spcBef>
              <a:buNone/>
            </a:pPr>
            <a:endParaRPr lang="en-GB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800" b="1" u="sng" strike="noStrike" spc="-1" dirty="0">
                <a:solidFill>
                  <a:srgbClr val="0563C1"/>
                </a:solidFill>
                <a:uFillTx/>
                <a:latin typeface="Calibri"/>
                <a:hlinkClick r:id="rId3"/>
              </a:rPr>
              <a:t>https://www.eumetsat.int/about-us/satellite-application-facilities-safs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800" b="0" strike="noStrike" spc="-1" dirty="0">
                <a:solidFill>
                  <a:srgbClr val="003399"/>
                </a:solidFill>
                <a:latin typeface="Calibri"/>
              </a:rPr>
              <a:t>The objective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</a:rPr>
              <a:t>of the NWC SAF is to contribute to the optimum use of the meteorological satellites on their application to Nowcasting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561"/>
              </a:spcBef>
              <a:buNone/>
            </a:pPr>
            <a:endParaRPr lang="en-GB" sz="2800" b="0" strike="noStrike" spc="-1" dirty="0">
              <a:latin typeface="Arial"/>
            </a:endParaRPr>
          </a:p>
        </p:txBody>
      </p:sp>
      <p:pic>
        <p:nvPicPr>
          <p:cNvPr id="8" name="Imagen 22"/>
          <p:cNvPicPr/>
          <p:nvPr/>
        </p:nvPicPr>
        <p:blipFill>
          <a:blip r:embed="rId4"/>
          <a:stretch/>
        </p:blipFill>
        <p:spPr>
          <a:xfrm>
            <a:off x="6685494" y="349808"/>
            <a:ext cx="4663440" cy="5841720"/>
          </a:xfrm>
          <a:prstGeom prst="rect">
            <a:avLst/>
          </a:prstGeom>
          <a:ln w="0">
            <a:noFill/>
          </a:ln>
        </p:spPr>
      </p:pic>
      <p:sp>
        <p:nvSpPr>
          <p:cNvPr id="9" name="Elipse 2"/>
          <p:cNvSpPr/>
          <p:nvPr/>
        </p:nvSpPr>
        <p:spPr>
          <a:xfrm>
            <a:off x="6559176" y="5493848"/>
            <a:ext cx="1097280" cy="514800"/>
          </a:xfrm>
          <a:prstGeom prst="ellipse">
            <a:avLst/>
          </a:prstGeom>
          <a:noFill/>
          <a:ln w="316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66581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1068655" cy="7439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003399"/>
                </a:solidFill>
              </a:rPr>
              <a:t>NWCSAF Services: </a:t>
            </a:r>
            <a:r>
              <a:rPr lang="en-GB" b="1" dirty="0">
                <a:solidFill>
                  <a:srgbClr val="003399"/>
                </a:solidFill>
                <a:hlinkClick r:id="rId3"/>
              </a:rPr>
              <a:t>nwc-saf.eumetsat.int</a:t>
            </a:r>
            <a:r>
              <a:rPr lang="en-GB" dirty="0">
                <a:solidFill>
                  <a:srgbClr val="003399"/>
                </a:solidFill>
              </a:rPr>
              <a:t> website   </a:t>
            </a:r>
            <a:r>
              <a:rPr lang="es-ES" dirty="0">
                <a:solidFill>
                  <a:srgbClr val="003399"/>
                </a:solidFill>
              </a:rPr>
              <a:t/>
            </a:r>
            <a:br>
              <a:rPr lang="es-ES" dirty="0">
                <a:solidFill>
                  <a:srgbClr val="003399"/>
                </a:solidFill>
              </a:rPr>
            </a:b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40</a:t>
            </a:fld>
            <a:endParaRPr lang="es-ES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838199" y="1679914"/>
            <a:ext cx="10916405" cy="44764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10000"/>
              </a:lnSpc>
            </a:pPr>
            <a:r>
              <a:rPr lang="en-US" sz="22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Access to Reference systems (GEO and PPS) 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sz="2200" dirty="0" smtClean="0">
                <a:latin typeface="Calibri" panose="020F0502020204030204" pitchFamily="34" charset="0"/>
              </a:rPr>
              <a:t>Access to NWC/GEO output product image archive.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sz="22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Description of the products. 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sz="22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General information and documentation</a:t>
            </a:r>
            <a:r>
              <a:rPr lang="en-US" sz="2200" dirty="0" smtClean="0">
                <a:latin typeface="Calibri" panose="020F0502020204030204" pitchFamily="34" charset="0"/>
              </a:rPr>
              <a:t>, including ATBDs/Validation Reports for all products. 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sz="22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Guides for forecasters </a:t>
            </a:r>
            <a:r>
              <a:rPr lang="en-US" sz="2200" dirty="0" smtClean="0">
                <a:latin typeface="Calibri" panose="020F0502020204030204" pitchFamily="34" charset="0"/>
              </a:rPr>
              <a:t>(Guides for aviation, Case studies, Topical images gallery).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sz="22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Workshops, Surveys and Training </a:t>
            </a:r>
            <a:r>
              <a:rPr lang="en-US" sz="2200" dirty="0" smtClean="0">
                <a:latin typeface="Calibri" panose="020F0502020204030204" pitchFamily="34" charset="0"/>
              </a:rPr>
              <a:t>attended by the NWCSAF, with related info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sz="22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Visiting Scientist Activities </a:t>
            </a:r>
            <a:r>
              <a:rPr lang="en-US" sz="2200" dirty="0" smtClean="0">
                <a:latin typeface="Calibri" panose="020F0502020204030204" pitchFamily="34" charset="0"/>
              </a:rPr>
              <a:t>info and results (where external researchers can collaborate with the NWCSAF). </a:t>
            </a:r>
          </a:p>
          <a:p>
            <a:pPr marL="800100" lvl="1" indent="-342900"/>
            <a:r>
              <a:rPr lang="en-US" sz="2200" dirty="0" smtClean="0">
                <a:latin typeface="Calibri" panose="020F0502020204030204" pitchFamily="34" charset="0"/>
              </a:rPr>
              <a:t>For registered users: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Download</a:t>
            </a:r>
            <a:r>
              <a:rPr lang="en-US" sz="2200" dirty="0" smtClean="0">
                <a:latin typeface="Calibri" panose="020F0502020204030204" pitchFamily="34" charset="0"/>
              </a:rPr>
              <a:t> NWCSAF SW and other tools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Calibri" panose="020F0502020204030204" pitchFamily="34" charset="0"/>
              </a:rPr>
              <a:t>User support via </a:t>
            </a:r>
            <a:r>
              <a:rPr lang="en-US" sz="22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ticketing</a:t>
            </a:r>
            <a:r>
              <a:rPr lang="en-US" sz="2200" dirty="0" smtClean="0">
                <a:latin typeface="Calibri" panose="020F0502020204030204" pitchFamily="34" charset="0"/>
              </a:rPr>
              <a:t> system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Calibri" panose="020F0502020204030204" pitchFamily="34" charset="0"/>
              </a:rPr>
              <a:t>Broader information and documentation</a:t>
            </a:r>
          </a:p>
          <a:p>
            <a:pPr marL="800100" lvl="1" indent="-342900"/>
            <a:endParaRPr lang="en-US" sz="2200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None/>
            </a:pPr>
            <a:endParaRPr lang="en-US" sz="2200" b="1" u="sng" kern="0" dirty="0" smtClean="0">
              <a:solidFill>
                <a:schemeClr val="accent1">
                  <a:lumMod val="50000"/>
                </a:scheme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9456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>
                <a:solidFill>
                  <a:srgbClr val="003399"/>
                </a:solidFill>
              </a:rPr>
              <a:t>Access to satellite  and NWP data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6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Satellite </a:t>
            </a:r>
            <a:r>
              <a:rPr lang="de-DE" altLang="en-US" sz="2600" dirty="0">
                <a:solidFill>
                  <a:srgbClr val="003399"/>
                </a:solidFill>
                <a:latin typeface="Calibri" panose="020F0502020204030204" pitchFamily="34" charset="0"/>
              </a:rPr>
              <a:t>NRT</a:t>
            </a:r>
            <a:r>
              <a:rPr lang="de-DE" altLang="en-US" sz="2600" dirty="0">
                <a:latin typeface="Calibri" panose="020F0502020204030204" pitchFamily="34" charset="0"/>
              </a:rPr>
              <a:t>:</a:t>
            </a:r>
          </a:p>
          <a:p>
            <a:pPr algn="just">
              <a:spcBef>
                <a:spcPts val="0"/>
              </a:spcBef>
            </a:pPr>
            <a:r>
              <a:rPr lang="de-DE" altLang="en-US" sz="2600" dirty="0" smtClean="0">
                <a:latin typeface="Calibri" panose="020F0502020204030204" pitchFamily="34" charset="0"/>
              </a:rPr>
              <a:t>NWC SAF products: ADAGUC EWC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600" dirty="0" smtClean="0">
                <a:latin typeface="Calibri" panose="020F0502020204030204" pitchFamily="34" charset="0"/>
              </a:rPr>
              <a:t>   </a:t>
            </a:r>
            <a:r>
              <a:rPr lang="en-GB" altLang="en-US" sz="2600" dirty="0" smtClean="0">
                <a:latin typeface="Calibri" panose="020F0502020204030204" pitchFamily="34" charset="0"/>
                <a:hlinkClick r:id="rId3"/>
              </a:rPr>
              <a:t>https</a:t>
            </a:r>
            <a:r>
              <a:rPr lang="en-GB" altLang="en-US" sz="2600" dirty="0">
                <a:latin typeface="Calibri" panose="020F0502020204030204" pitchFamily="34" charset="0"/>
                <a:hlinkClick r:id="rId3"/>
              </a:rPr>
              <a:t>://adaguc.nwcsaf.eumetsat.ewcloud.host</a:t>
            </a:r>
            <a:r>
              <a:rPr lang="en-GB" altLang="en-US" sz="2600" dirty="0" smtClean="0">
                <a:latin typeface="Calibri" panose="020F0502020204030204" pitchFamily="34" charset="0"/>
                <a:hlinkClick r:id="rId3"/>
              </a:rPr>
              <a:t>/</a:t>
            </a:r>
            <a:endParaRPr lang="de-DE" altLang="en-US" sz="2600" dirty="0" smtClean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de-DE" altLang="en-US" sz="2600" dirty="0" smtClean="0">
                <a:latin typeface="Calibri" panose="020F0502020204030204" pitchFamily="34" charset="0"/>
              </a:rPr>
              <a:t>RGBs and satellite channels: EUMETView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600" dirty="0">
                <a:latin typeface="Calibri" panose="020F0502020204030204" pitchFamily="34" charset="0"/>
              </a:rPr>
              <a:t>   </a:t>
            </a:r>
            <a:r>
              <a:rPr lang="de-DE" altLang="en-US" sz="2600" dirty="0">
                <a:latin typeface="Calibri" panose="020F0502020204030204" pitchFamily="34" charset="0"/>
                <a:hlinkClick r:id="rId4"/>
              </a:rPr>
              <a:t>https://view.eumetsat.int</a:t>
            </a:r>
            <a:r>
              <a:rPr lang="de-DE" altLang="en-US" sz="2600" dirty="0" smtClean="0">
                <a:latin typeface="Calibri" panose="020F0502020204030204" pitchFamily="34" charset="0"/>
                <a:hlinkClick r:id="rId4"/>
              </a:rPr>
              <a:t>/</a:t>
            </a:r>
            <a:endParaRPr lang="de-DE" altLang="en-US" sz="2600" dirty="0" smtClean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600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600" dirty="0" smtClean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6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Archived NWC SAF produtcs: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600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>
                <a:hlinkClick r:id="rId5"/>
              </a:rPr>
              <a:t>https://science.ncas.ac.uk/swift/</a:t>
            </a:r>
            <a:endParaRPr lang="de-DE" altLang="en-US" sz="26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de-DE" altLang="en-US" sz="2600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altLang="en-US" sz="26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NWP:</a:t>
            </a:r>
            <a:endParaRPr lang="de-DE" altLang="en-US" sz="2600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/>
              <a:t>eumetrain.org -&gt; </a:t>
            </a:r>
            <a:r>
              <a:rPr lang="en-GB" sz="2400" dirty="0" err="1"/>
              <a:t>eport</a:t>
            </a:r>
            <a:endParaRPr lang="de-DE" altLang="en-US" sz="2600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GB" altLang="en-US" sz="2600" dirty="0" smtClean="0">
              <a:latin typeface="Calibri" panose="020F050202020403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29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13" y="837389"/>
            <a:ext cx="10058400" cy="3394710"/>
          </a:xfrm>
          <a:prstGeom prst="rect">
            <a:avLst/>
          </a:prstGeom>
        </p:spPr>
      </p:pic>
      <p:sp>
        <p:nvSpPr>
          <p:cNvPr id="2" name="Marcador de contenido 1"/>
          <p:cNvSpPr>
            <a:spLocks noGrp="1"/>
          </p:cNvSpPr>
          <p:nvPr>
            <p:ph idx="4294967295"/>
          </p:nvPr>
        </p:nvSpPr>
        <p:spPr>
          <a:xfrm>
            <a:off x="791737" y="4259764"/>
            <a:ext cx="10562063" cy="1984917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GB" sz="2000" dirty="0" smtClean="0"/>
              <a:t>Thank you very much for your attention!</a:t>
            </a:r>
          </a:p>
          <a:p>
            <a:pPr marL="0" indent="0" algn="ctr">
              <a:buNone/>
            </a:pPr>
            <a:r>
              <a:rPr lang="en-GB" sz="2000" dirty="0" smtClean="0"/>
              <a:t>More information in </a:t>
            </a:r>
            <a:r>
              <a:rPr lang="en-GB" sz="2000" dirty="0" smtClean="0">
                <a:hlinkClick r:id="rId3"/>
              </a:rPr>
              <a:t>nwc-saf.eumetsat.int</a:t>
            </a: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/>
              <a:t>You can contact us at</a:t>
            </a:r>
          </a:p>
          <a:p>
            <a:pPr marL="0" indent="0" algn="ctr">
              <a:buNone/>
            </a:pPr>
            <a:r>
              <a:rPr lang="en-GB" sz="2000" dirty="0" smtClean="0">
                <a:hlinkClick r:id="rId4"/>
              </a:rPr>
              <a:t>pripodasa@aemet.es</a:t>
            </a: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>
                <a:hlinkClick r:id="rId5"/>
              </a:rPr>
              <a:t>safnwchd@aemet.es</a:t>
            </a:r>
            <a:endParaRPr lang="es-ES" sz="20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42</a:t>
            </a:fld>
            <a:endParaRPr lang="es-ES"/>
          </a:p>
        </p:txBody>
      </p:sp>
      <p:pic>
        <p:nvPicPr>
          <p:cNvPr id="6" name="Picture 4" descr="https://lh6.googleusercontent.com/nT03yFwTYcWaAAko--dM98-ybVhF6EuDfPB7_ufXBrooleRsPSb9h0VWjNY4W98klEwz_4xDU4HG4UyimDZjj4w67cYlHZeI-_PWc-avVKS_Xo_nzf9w3hrrP42uaYUlpYv0OxEVCd5IOyQ=s2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809" y="181253"/>
            <a:ext cx="1453343" cy="62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s://lh4.googleusercontent.com/lnCCN6VGkcrzlQNn0FkHfRNHZmcgC-LPDthyWUpcZczvapZ491SW1hcpBWCDZDeQ1GiwPjBsUENPhjy6hUlxUZOHKJN1LKl6BKC2zOKpDCAWxHIOt7Ma4Rp6nfSaiGMdrHVasGIjXFwN73c=s20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78" y="205639"/>
            <a:ext cx="1050127" cy="53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4.googleusercontent.com/KinSq9Z3HL40slchB4oh0tJ1Q55jSqj4MRaeND16hHeDNbokkvL7HeMPf5F86xedgAyoMu0F7Xy3jQucJTxlIuTO3XSUkAWGaNoziWNo4Jcucn6GXVW9VmfxkSYfxwlFvJuPZhjGTZfy4Ro=s20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22" y="181101"/>
            <a:ext cx="1671562" cy="5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95" y="200025"/>
            <a:ext cx="2745105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5"/>
    </mc:Choice>
    <mc:Fallback xmlns:mv="urn:schemas-microsoft-com:mac:vml" xmlns="">
      <mp:transition xmlns:mp="http://schemas.microsoft.com/office/mac/powerpoint/2008/main" spd="slow" advTm="476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n-US" dirty="0" smtClean="0">
                <a:solidFill>
                  <a:srgbClr val="003399"/>
                </a:solidFill>
              </a:rPr>
              <a:t/>
            </a:r>
            <a:br>
              <a:rPr lang="es-ES" altLang="en-US" dirty="0" smtClean="0">
                <a:solidFill>
                  <a:srgbClr val="003399"/>
                </a:solidFill>
              </a:rPr>
            </a:br>
            <a:r>
              <a:rPr lang="es-ES" altLang="en-US" dirty="0" smtClean="0">
                <a:solidFill>
                  <a:srgbClr val="003399"/>
                </a:solidFill>
              </a:rPr>
              <a:t>NWC SAF </a:t>
            </a:r>
            <a:r>
              <a:rPr lang="es-ES" altLang="en-US" dirty="0">
                <a:solidFill>
                  <a:srgbClr val="003399"/>
                </a:solidFill>
              </a:rPr>
              <a:t>concept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altLang="en-US" dirty="0">
                <a:solidFill>
                  <a:prstClr val="black"/>
                </a:solidFill>
                <a:latin typeface="Calibri" panose="020F0502020204030204" pitchFamily="34" charset="0"/>
              </a:rPr>
              <a:t>To ensure the </a:t>
            </a:r>
            <a:r>
              <a:rPr lang="en-GB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>optimum use of meteorological satellite data in Nowcasting and Very Short Range Forecasting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GB" altLang="en-US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altLang="en-US" dirty="0">
                <a:solidFill>
                  <a:prstClr val="black"/>
                </a:solidFill>
                <a:latin typeface="Calibri" panose="020F0502020204030204" pitchFamily="34" charset="0"/>
              </a:rPr>
              <a:t>The NWC SAF develops and maintains  </a:t>
            </a: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software </a:t>
            </a:r>
            <a:r>
              <a:rPr lang="en-GB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>Packages (for </a:t>
            </a:r>
            <a:r>
              <a:rPr lang="en-GB" altLang="en-US" dirty="0" err="1">
                <a:solidFill>
                  <a:srgbClr val="003399"/>
                </a:solidFill>
                <a:latin typeface="Calibri" panose="020F0502020204030204" pitchFamily="34" charset="0"/>
              </a:rPr>
              <a:t>GEOstationary</a:t>
            </a:r>
            <a:r>
              <a:rPr lang="en-GB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> and POLAR Satellites) </a:t>
            </a:r>
            <a:r>
              <a:rPr lang="en-GB" altLang="en-US" u="sng" dirty="0">
                <a:latin typeface="Calibri" panose="020F0502020204030204" pitchFamily="34" charset="0"/>
              </a:rPr>
              <a:t>freely distributed </a:t>
            </a:r>
            <a:r>
              <a:rPr lang="en-GB" altLang="en-US" dirty="0">
                <a:latin typeface="Calibri" panose="020F0502020204030204" pitchFamily="34" charset="0"/>
              </a:rPr>
              <a:t>to registered users</a:t>
            </a:r>
            <a:r>
              <a:rPr lang="en-GB" altLang="en-US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GB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>to generate </a:t>
            </a: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satellite derived </a:t>
            </a:r>
            <a:r>
              <a:rPr lang="en-GB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>products with a direct application in Nowcasting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GB" alt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User support</a:t>
            </a:r>
            <a:endParaRPr lang="en-GB" altLang="en-US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GB" altLang="en-US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Training </a:t>
            </a:r>
            <a:endParaRPr lang="en-GB" altLang="en-US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600042" y="5589240"/>
            <a:ext cx="2721457" cy="461665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nwc-saf.eumetsat.int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5</a:t>
            </a:fld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039" y="648582"/>
            <a:ext cx="895428" cy="4872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3353" y="473506"/>
            <a:ext cx="600159" cy="60873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11" y="543827"/>
            <a:ext cx="460131" cy="50876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436" y="748672"/>
            <a:ext cx="763059" cy="3086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174" y="553535"/>
            <a:ext cx="531569" cy="5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7"/>
    </mc:Choice>
    <mc:Fallback xmlns="">
      <p:transition spd="slow" advTm="3505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725865" y="423863"/>
            <a:ext cx="10784261" cy="947737"/>
          </a:xfrm>
          <a:prstGeom prst="rect">
            <a:avLst/>
          </a:prstGeom>
        </p:spPr>
        <p:txBody>
          <a:bodyPr/>
          <a:lstStyle/>
          <a:p>
            <a:r>
              <a:rPr lang="en-GB" sz="3600" dirty="0" smtClean="0">
                <a:solidFill>
                  <a:srgbClr val="003399"/>
                </a:solidFill>
              </a:rPr>
              <a:t>EUMETSAT NWC </a:t>
            </a:r>
            <a:r>
              <a:rPr lang="en-GB" sz="3600" dirty="0">
                <a:solidFill>
                  <a:srgbClr val="003399"/>
                </a:solidFill>
              </a:rPr>
              <a:t>SAF: From Space to </a:t>
            </a:r>
            <a:r>
              <a:rPr lang="en-GB" sz="3600" dirty="0" smtClean="0">
                <a:solidFill>
                  <a:srgbClr val="003399"/>
                </a:solidFill>
              </a:rPr>
              <a:t>Nowcasting </a:t>
            </a:r>
            <a:r>
              <a:rPr lang="en-GB" sz="3600" dirty="0">
                <a:solidFill>
                  <a:srgbClr val="003399"/>
                </a:solidFill>
              </a:rPr>
              <a:t>Products</a:t>
            </a:r>
            <a:endParaRPr lang="es-ES" sz="3600" dirty="0">
              <a:solidFill>
                <a:srgbClr val="003399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6</a:t>
            </a:fld>
            <a:endParaRPr lang="es-ES" dirty="0"/>
          </a:p>
        </p:txBody>
      </p:sp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858520" y="4574392"/>
            <a:ext cx="2437920" cy="1371600"/>
          </a:xfrm>
          <a:prstGeom prst="rect">
            <a:avLst/>
          </a:prstGeom>
          <a:ln w="0">
            <a:noFill/>
          </a:ln>
        </p:spPr>
      </p:pic>
      <p:pic>
        <p:nvPicPr>
          <p:cNvPr id="9" name="Imagen 8"/>
          <p:cNvPicPr/>
          <p:nvPr/>
        </p:nvPicPr>
        <p:blipFill>
          <a:blip r:embed="rId4"/>
          <a:stretch/>
        </p:blipFill>
        <p:spPr>
          <a:xfrm>
            <a:off x="7581034" y="4347740"/>
            <a:ext cx="3790800" cy="1831680"/>
          </a:xfrm>
          <a:prstGeom prst="rect">
            <a:avLst/>
          </a:prstGeom>
          <a:ln w="0">
            <a:noFill/>
          </a:ln>
        </p:spPr>
      </p:pic>
      <p:sp>
        <p:nvSpPr>
          <p:cNvPr id="10" name="CuadroTexto 9"/>
          <p:cNvSpPr txBox="1"/>
          <p:nvPr/>
        </p:nvSpPr>
        <p:spPr>
          <a:xfrm>
            <a:off x="7597059" y="3959411"/>
            <a:ext cx="219996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NWC SAF Products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693915" y="4480559"/>
            <a:ext cx="1526200" cy="45908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0000"/>
                </a:solidFill>
                <a:latin typeface="Arial"/>
              </a:rPr>
              <a:t>Radiances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74540" y="4162374"/>
            <a:ext cx="1424390" cy="29239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 smtClean="0">
                <a:solidFill>
                  <a:srgbClr val="FF0000"/>
                </a:solidFill>
                <a:latin typeface="Arial"/>
              </a:rPr>
              <a:t>Satellite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6" name="CuadroTexto 15"/>
          <p:cNvSpPr txBox="1"/>
          <p:nvPr/>
        </p:nvSpPr>
        <p:spPr>
          <a:xfrm rot="2700000">
            <a:off x="6842863" y="2794987"/>
            <a:ext cx="2508720" cy="46897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0000FF"/>
                </a:solidFill>
                <a:latin typeface="Arial"/>
              </a:rPr>
              <a:t>NWC </a:t>
            </a:r>
            <a:r>
              <a:rPr lang="en-GB" sz="1800" b="0" strike="noStrike" spc="-1" dirty="0" smtClean="0">
                <a:solidFill>
                  <a:srgbClr val="0000FF"/>
                </a:solidFill>
                <a:latin typeface="Arial"/>
              </a:rPr>
              <a:t>SAF Software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17" name="Imagen 16"/>
          <p:cNvPicPr/>
          <p:nvPr/>
        </p:nvPicPr>
        <p:blipFill>
          <a:blip r:embed="rId5"/>
          <a:stretch/>
        </p:blipFill>
        <p:spPr>
          <a:xfrm>
            <a:off x="4098780" y="1645920"/>
            <a:ext cx="2769480" cy="2769480"/>
          </a:xfrm>
          <a:prstGeom prst="rect">
            <a:avLst/>
          </a:prstGeom>
          <a:ln w="0">
            <a:noFill/>
          </a:ln>
        </p:spPr>
      </p:pic>
      <p:sp>
        <p:nvSpPr>
          <p:cNvPr id="3" name="Flecha derecha 2"/>
          <p:cNvSpPr/>
          <p:nvPr/>
        </p:nvSpPr>
        <p:spPr>
          <a:xfrm rot="2700000">
            <a:off x="6795831" y="2894175"/>
            <a:ext cx="1944000" cy="360000"/>
          </a:xfrm>
          <a:prstGeom prst="rightArrow">
            <a:avLst>
              <a:gd name="adj1" fmla="val 50000"/>
              <a:gd name="adj2" fmla="val 160526"/>
            </a:avLst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CuadroTexto 17"/>
          <p:cNvSpPr txBox="1"/>
          <p:nvPr/>
        </p:nvSpPr>
        <p:spPr>
          <a:xfrm rot="18900000">
            <a:off x="1637815" y="2630865"/>
            <a:ext cx="2508720" cy="46897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pc="-1" dirty="0" smtClean="0">
                <a:solidFill>
                  <a:srgbClr val="0000FF"/>
                </a:solidFill>
                <a:latin typeface="Arial"/>
              </a:rPr>
              <a:t>Ground Segment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9" name="Flecha derecha 18"/>
          <p:cNvSpPr/>
          <p:nvPr/>
        </p:nvSpPr>
        <p:spPr>
          <a:xfrm rot="18900000">
            <a:off x="2012811" y="2976236"/>
            <a:ext cx="1944000" cy="360000"/>
          </a:xfrm>
          <a:prstGeom prst="rightArrow">
            <a:avLst>
              <a:gd name="adj1" fmla="val 50000"/>
              <a:gd name="adj2" fmla="val 160526"/>
            </a:avLst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19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 smtClean="0">
                <a:solidFill>
                  <a:srgbClr val="003399"/>
                </a:solidFill>
              </a:rPr>
              <a:t/>
            </a:r>
            <a:br>
              <a:rPr lang="en-GB" altLang="en-US" sz="3600" b="1" dirty="0" smtClean="0">
                <a:solidFill>
                  <a:srgbClr val="003399"/>
                </a:solidFill>
              </a:rPr>
            </a:br>
            <a:r>
              <a:rPr lang="en-GB" altLang="en-US" sz="3600" b="1" dirty="0" smtClean="0">
                <a:solidFill>
                  <a:srgbClr val="003399"/>
                </a:solidFill>
              </a:rPr>
              <a:t>Current NWC </a:t>
            </a:r>
            <a:r>
              <a:rPr lang="en-GB" altLang="en-US" sz="3600" b="1" dirty="0">
                <a:solidFill>
                  <a:srgbClr val="003399"/>
                </a:solidFill>
              </a:rPr>
              <a:t>SAF </a:t>
            </a:r>
            <a:r>
              <a:rPr lang="en-GB" altLang="en-US" sz="3600" b="1" dirty="0" smtClean="0">
                <a:solidFill>
                  <a:srgbClr val="003399"/>
                </a:solidFill>
              </a:rPr>
              <a:t>software packages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Geostationary satellites</a:t>
            </a:r>
          </a:p>
          <a:p>
            <a:pPr marL="0" indent="0">
              <a:buNone/>
            </a:pPr>
            <a:endParaRPr lang="de-DE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rgbClr val="003399"/>
                </a:solidFill>
              </a:rPr>
              <a:t>NWC SAF GEO v2021.2</a:t>
            </a:r>
          </a:p>
          <a:p>
            <a:pPr marL="0" indent="0">
              <a:buNone/>
            </a:pPr>
            <a:endParaRPr lang="de-DE" dirty="0">
              <a:solidFill>
                <a:srgbClr val="003399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Calibri" panose="020F0502020204030204" pitchFamily="34" charset="0"/>
              </a:rPr>
              <a:t>MSG </a:t>
            </a:r>
            <a:r>
              <a:rPr lang="en-GB" sz="1800" dirty="0" smtClean="0">
                <a:latin typeface="Calibri" panose="020F0502020204030204" pitchFamily="34" charset="0"/>
              </a:rPr>
              <a:t>0 degree/primary Service</a:t>
            </a:r>
            <a:endParaRPr lang="en-GB" sz="18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Calibri" panose="020F0502020204030204" pitchFamily="34" charset="0"/>
              </a:rPr>
              <a:t>MSG Rapid Scan Service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Calibri" panose="020F0502020204030204" pitchFamily="34" charset="0"/>
              </a:rPr>
              <a:t>MSG IODC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dirty="0" err="1">
                <a:latin typeface="Calibri" panose="020F0502020204030204" pitchFamily="34" charset="0"/>
              </a:rPr>
              <a:t>Himawari</a:t>
            </a:r>
            <a:r>
              <a:rPr lang="en-GB" sz="1800" dirty="0">
                <a:latin typeface="Calibri" panose="020F0502020204030204" pitchFamily="34" charset="0"/>
              </a:rPr>
              <a:t> </a:t>
            </a:r>
            <a:r>
              <a:rPr lang="en-GB" sz="1800" dirty="0" smtClean="0">
                <a:latin typeface="Calibri" panose="020F0502020204030204" pitchFamily="34" charset="0"/>
              </a:rPr>
              <a:t>8/9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dirty="0" smtClean="0">
                <a:latin typeface="Calibri" panose="020F0502020204030204" pitchFamily="34" charset="0"/>
              </a:rPr>
              <a:t>GOES-16,GOES-17, GOES-18</a:t>
            </a:r>
            <a:endParaRPr lang="en-GB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Polar satellites</a:t>
            </a:r>
          </a:p>
          <a:p>
            <a:pPr marL="0" indent="0">
              <a:buNone/>
            </a:pPr>
            <a:endParaRPr lang="de-DE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rgbClr val="003399"/>
                </a:solidFill>
              </a:rPr>
              <a:t>NWC SAF PPS v2021.3</a:t>
            </a:r>
          </a:p>
          <a:p>
            <a:pPr marL="0" indent="0">
              <a:buNone/>
            </a:pPr>
            <a:endParaRPr lang="de-DE" dirty="0">
              <a:solidFill>
                <a:srgbClr val="003399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 err="1">
                <a:latin typeface="Calibri" panose="020F0502020204030204" pitchFamily="34" charset="0"/>
              </a:rPr>
              <a:t>Metop</a:t>
            </a:r>
            <a:endParaRPr lang="es-ES" sz="18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latin typeface="Calibri" panose="020F0502020204030204" pitchFamily="34" charset="0"/>
              </a:rPr>
              <a:t>NOAA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latin typeface="Calibri" panose="020F0502020204030204" pitchFamily="34" charset="0"/>
              </a:rPr>
              <a:t>NPP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latin typeface="Calibri" panose="020F0502020204030204" pitchFamily="34" charset="0"/>
              </a:rPr>
              <a:t>JPSS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latin typeface="Calibri" panose="020F0502020204030204" pitchFamily="34" charset="0"/>
              </a:rPr>
              <a:t>EOS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latin typeface="Calibri" panose="020F0502020204030204" pitchFamily="34" charset="0"/>
              </a:rPr>
              <a:t>FY-3D</a:t>
            </a: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nwc-saf.eumetsat.int</a:t>
            </a:r>
            <a:endParaRPr lang="es-ES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9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s-ES" dirty="0">
                <a:solidFill>
                  <a:srgbClr val="003399"/>
                </a:solidFill>
              </a:rPr>
              <a:t>NWC SAF software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8</a:t>
            </a:fld>
            <a:endParaRPr lang="es-ES" dirty="0"/>
          </a:p>
        </p:txBody>
      </p:sp>
      <p:sp>
        <p:nvSpPr>
          <p:cNvPr id="7" name="CuadroTexto 5"/>
          <p:cNvSpPr/>
          <p:nvPr/>
        </p:nvSpPr>
        <p:spPr>
          <a:xfrm>
            <a:off x="971999" y="1575578"/>
            <a:ext cx="10260000" cy="829543"/>
          </a:xfrm>
          <a:prstGeom prst="rect">
            <a:avLst/>
          </a:prstGeom>
          <a:solidFill>
            <a:srgbClr val="FFFF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GB" sz="2400" strike="noStrike" spc="-1" dirty="0">
                <a:solidFill>
                  <a:srgbClr val="002060"/>
                </a:solidFill>
                <a:ea typeface="Calibri"/>
              </a:rPr>
              <a:t>The software is distributed freely to registered users of the meteorological community and is used for Nowcasting and as a development and research tool </a:t>
            </a:r>
            <a:endParaRPr lang="en-GB" sz="2400" strike="noStrike" spc="-1" dirty="0"/>
          </a:p>
        </p:txBody>
      </p:sp>
      <p:sp>
        <p:nvSpPr>
          <p:cNvPr id="8" name="Rectangle 4"/>
          <p:cNvSpPr/>
          <p:nvPr/>
        </p:nvSpPr>
        <p:spPr>
          <a:xfrm>
            <a:off x="972000" y="2987037"/>
            <a:ext cx="10258708" cy="3038626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95360" indent="-495000" algn="just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Wingdings" charset="2"/>
              <a:buChar char=""/>
            </a:pPr>
            <a:r>
              <a:rPr lang="en-GB" sz="2400" strike="noStrike" spc="-1" dirty="0">
                <a:solidFill>
                  <a:srgbClr val="002060"/>
                </a:solidFill>
              </a:rPr>
              <a:t>The user runs the SW package and generates the products</a:t>
            </a:r>
            <a:endParaRPr lang="en-GB" sz="2400" strike="noStrike" spc="-1" dirty="0"/>
          </a:p>
          <a:p>
            <a:pPr algn="just">
              <a:lnSpc>
                <a:spcPct val="100000"/>
              </a:lnSpc>
              <a:spcBef>
                <a:spcPts val="479"/>
              </a:spcBef>
              <a:buNone/>
            </a:pPr>
            <a:endParaRPr lang="en-GB" sz="2400" strike="noStrike" spc="-1" dirty="0"/>
          </a:p>
          <a:p>
            <a:pPr marL="495360" indent="-495000" algn="just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Wingdings" charset="2"/>
              <a:buChar char=""/>
            </a:pPr>
            <a:r>
              <a:rPr lang="en-GB" sz="2400" strike="noStrike" spc="-1" dirty="0">
                <a:solidFill>
                  <a:srgbClr val="002060"/>
                </a:solidFill>
              </a:rPr>
              <a:t>Advantage: users can configure the SW to fit their needs ( e.g. the  </a:t>
            </a:r>
            <a:r>
              <a:rPr lang="en-GB" sz="2400" u="sng" strike="noStrike" spc="-1" dirty="0">
                <a:solidFill>
                  <a:srgbClr val="002060"/>
                </a:solidFill>
                <a:uFillTx/>
              </a:rPr>
              <a:t>user define the area </a:t>
            </a:r>
            <a:r>
              <a:rPr lang="en-GB" sz="2400" strike="noStrike" spc="-1" dirty="0">
                <a:solidFill>
                  <a:srgbClr val="002060"/>
                </a:solidFill>
              </a:rPr>
              <a:t>where the products are generated)</a:t>
            </a:r>
            <a:endParaRPr lang="en-GB" sz="2400" strike="noStrike" spc="-1" dirty="0"/>
          </a:p>
          <a:p>
            <a:pPr algn="just">
              <a:lnSpc>
                <a:spcPct val="100000"/>
              </a:lnSpc>
              <a:spcBef>
                <a:spcPts val="479"/>
              </a:spcBef>
              <a:buNone/>
            </a:pPr>
            <a:endParaRPr lang="en-GB" sz="2400" strike="noStrike" spc="-1" dirty="0"/>
          </a:p>
          <a:p>
            <a:pPr marL="495360" indent="-495000" algn="just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Wingdings" charset="2"/>
              <a:buChar char=""/>
            </a:pPr>
            <a:r>
              <a:rPr lang="en-GB" sz="2400" strike="noStrike" spc="-1" dirty="0">
                <a:solidFill>
                  <a:srgbClr val="002060"/>
                </a:solidFill>
              </a:rPr>
              <a:t>Potential problem: </a:t>
            </a:r>
            <a:r>
              <a:rPr lang="en-GB" sz="2400" u="sng" strike="noStrike" spc="-1" dirty="0">
                <a:solidFill>
                  <a:srgbClr val="002060"/>
                </a:solidFill>
                <a:uFillTx/>
              </a:rPr>
              <a:t>users need access to EUMETSAT satellite images and a NWP model output </a:t>
            </a:r>
            <a:endParaRPr lang="en-GB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9562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3399"/>
                </a:solidFill>
              </a:rPr>
              <a:t>Applicability of the NWC SAF products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endParaRPr lang="en-US" altLang="en-US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sz="2400" b="1" dirty="0" smtClean="0"/>
              <a:t>Analysis</a:t>
            </a:r>
            <a:r>
              <a:rPr lang="en-US" sz="2400" dirty="0" smtClean="0"/>
              <a:t> of the </a:t>
            </a:r>
            <a:r>
              <a:rPr lang="en-US" sz="2400" dirty="0"/>
              <a:t>meteorological </a:t>
            </a:r>
            <a:r>
              <a:rPr lang="en-US" sz="2400" dirty="0" smtClean="0"/>
              <a:t>situation</a:t>
            </a:r>
          </a:p>
          <a:p>
            <a:pPr algn="just">
              <a:spcBef>
                <a:spcPts val="0"/>
              </a:spcBef>
            </a:pPr>
            <a:endParaRPr lang="en-US" altLang="en-US" sz="2600" dirty="0" smtClean="0"/>
          </a:p>
          <a:p>
            <a:pPr algn="just">
              <a:spcBef>
                <a:spcPts val="0"/>
              </a:spcBef>
            </a:pPr>
            <a:r>
              <a:rPr lang="en-US" altLang="en-US" sz="2600" b="1" dirty="0" err="1" smtClean="0"/>
              <a:t>Nowcasting</a:t>
            </a:r>
            <a:r>
              <a:rPr lang="en-US" altLang="en-US" sz="2600" dirty="0" smtClean="0"/>
              <a:t>: Identification and tracking of adverse meteorological phenomena, including </a:t>
            </a:r>
            <a:r>
              <a:rPr lang="en-US" altLang="en-US" sz="2600" b="1" dirty="0" smtClean="0"/>
              <a:t>convection, fog, dust, snow …</a:t>
            </a:r>
          </a:p>
          <a:p>
            <a:pPr algn="just">
              <a:spcBef>
                <a:spcPts val="0"/>
              </a:spcBef>
            </a:pPr>
            <a:endParaRPr lang="en-US" altLang="en-US" sz="2600" b="1" dirty="0" smtClean="0"/>
          </a:p>
          <a:p>
            <a:pPr algn="just">
              <a:spcBef>
                <a:spcPts val="0"/>
              </a:spcBef>
            </a:pPr>
            <a:r>
              <a:rPr lang="en-US" altLang="en-US" sz="2600" dirty="0" smtClean="0"/>
              <a:t>Applications in </a:t>
            </a:r>
            <a:r>
              <a:rPr lang="en-US" altLang="en-US" sz="2600" b="1" dirty="0" smtClean="0"/>
              <a:t>Aeronautical</a:t>
            </a:r>
            <a:r>
              <a:rPr lang="en-US" altLang="en-US" sz="2600" dirty="0" smtClean="0"/>
              <a:t> meteorology</a:t>
            </a:r>
          </a:p>
          <a:p>
            <a:pPr algn="just">
              <a:spcBef>
                <a:spcPts val="0"/>
              </a:spcBef>
            </a:pPr>
            <a:endParaRPr lang="en-US" altLang="en-US" sz="2600" dirty="0" smtClean="0"/>
          </a:p>
          <a:p>
            <a:pPr algn="just">
              <a:spcBef>
                <a:spcPts val="0"/>
              </a:spcBef>
            </a:pPr>
            <a:r>
              <a:rPr lang="en-US" altLang="en-US" sz="2600" b="1" dirty="0" smtClean="0">
                <a:latin typeface="Calibri" panose="020F0502020204030204" pitchFamily="34" charset="0"/>
              </a:rPr>
              <a:t>Assimilation</a:t>
            </a:r>
            <a:r>
              <a:rPr lang="en-US" altLang="en-US" sz="2600" dirty="0" smtClean="0">
                <a:latin typeface="Calibri" panose="020F0502020204030204" pitchFamily="34" charset="0"/>
              </a:rPr>
              <a:t> in NWP models</a:t>
            </a:r>
          </a:p>
          <a:p>
            <a:pPr algn="just">
              <a:spcBef>
                <a:spcPts val="0"/>
              </a:spcBef>
            </a:pPr>
            <a:endParaRPr lang="en-US" altLang="en-US" sz="2600" dirty="0" smtClean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altLang="en-US" sz="2600" dirty="0" smtClean="0">
                <a:latin typeface="Calibri" panose="020F0502020204030204" pitchFamily="34" charset="0"/>
              </a:rPr>
              <a:t>As input to research and other operational chains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71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9111</TotalTime>
  <Words>2214</Words>
  <Application>Microsoft Office PowerPoint</Application>
  <PresentationFormat>Panorámica</PresentationFormat>
  <Paragraphs>541</Paragraphs>
  <Slides>42</Slides>
  <Notes>39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9" baseType="lpstr">
      <vt:lpstr>Arial</vt:lpstr>
      <vt:lpstr>Arial Narrow</vt:lpstr>
      <vt:lpstr>Calibri</vt:lpstr>
      <vt:lpstr>Calibri Light</vt:lpstr>
      <vt:lpstr>Times New Roman</vt:lpstr>
      <vt:lpstr>Wingdings</vt:lpstr>
      <vt:lpstr>Tema de Office</vt:lpstr>
      <vt:lpstr> EUMETSAT Nowcasting SAF products Applications and use of NWC SAF products </vt:lpstr>
      <vt:lpstr>Outline of the presentation</vt:lpstr>
      <vt:lpstr>EUMETSAT SAF Network</vt:lpstr>
      <vt:lpstr>EUMETSAT SAF Network</vt:lpstr>
      <vt:lpstr> NWC SAF concept</vt:lpstr>
      <vt:lpstr>EUMETSAT NWC SAF: From Space to Nowcasting Products</vt:lpstr>
      <vt:lpstr> Current NWC SAF software packages</vt:lpstr>
      <vt:lpstr>NWC SAF software</vt:lpstr>
      <vt:lpstr>Applicability of the NWC SAF products</vt:lpstr>
      <vt:lpstr>Presentación de PowerPoint</vt:lpstr>
      <vt:lpstr>Product classification</vt:lpstr>
      <vt:lpstr>NWC SAF products useful in different situations </vt:lpstr>
      <vt:lpstr>NWC SAF products useful in different situations </vt:lpstr>
      <vt:lpstr>NWC SAF products useful in different situations </vt:lpstr>
      <vt:lpstr>Practical Guide: iSHAI </vt:lpstr>
      <vt:lpstr>Practical Guide: iSHAI. 27.06.2023</vt:lpstr>
      <vt:lpstr>Practical Guide: HRW</vt:lpstr>
      <vt:lpstr>Example HRW. 19.08.2015</vt:lpstr>
      <vt:lpstr>Example iSHAI + HRW. 23.10.2016</vt:lpstr>
      <vt:lpstr>Product Guide: CI</vt:lpstr>
      <vt:lpstr>Product Guide: RDT</vt:lpstr>
      <vt:lpstr>Example RDT. Date: 19.08.2015</vt:lpstr>
      <vt:lpstr>Practical Guide: Precipitation products </vt:lpstr>
      <vt:lpstr>A</vt:lpstr>
      <vt:lpstr>Practical Guide: Cloud Products</vt:lpstr>
      <vt:lpstr>Example Cloud Products. Date: 19.02.2017</vt:lpstr>
      <vt:lpstr>Example Cloud Type. Filomena storm. 07-18 January 2021 </vt:lpstr>
      <vt:lpstr>Example Cloud Type. Filomena storm. 07-18 January 2021 </vt:lpstr>
      <vt:lpstr>Practical Guide: EXIM</vt:lpstr>
      <vt:lpstr>Aviation.  Examples 13 October 2023 12:00 UTC</vt:lpstr>
      <vt:lpstr>Aviation. Examples 13 October 2023 12:00 UTC. To be released in GEO-I v2024</vt:lpstr>
      <vt:lpstr>Aviation</vt:lpstr>
      <vt:lpstr>MSG3   CT   27 June 2023 13:00 – 16:45 UTC </vt:lpstr>
      <vt:lpstr> MSG3    27 June 2023 13:00 – 16:45 UTC    CT (Cloud Type)                              CRR (Convective Rainfall Rate mm/h)       RDT-CW </vt:lpstr>
      <vt:lpstr>NWC SAF products in EUMETSAT EWC</vt:lpstr>
      <vt:lpstr>NWC SAF products in EUMETSAT EWC</vt:lpstr>
      <vt:lpstr>Presentación de PowerPoint</vt:lpstr>
      <vt:lpstr>Presentación de PowerPoint</vt:lpstr>
      <vt:lpstr>Presentación de PowerPoint</vt:lpstr>
      <vt:lpstr>NWCSAF Services: nwc-saf.eumetsat.int website    </vt:lpstr>
      <vt:lpstr>Access to satellite  and NWP data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AEMet</dc:creator>
  <cp:lastModifiedBy>AEMet</cp:lastModifiedBy>
  <cp:revision>507</cp:revision>
  <dcterms:created xsi:type="dcterms:W3CDTF">2022-03-22T12:39:59Z</dcterms:created>
  <dcterms:modified xsi:type="dcterms:W3CDTF">2023-10-16T10:45:16Z</dcterms:modified>
</cp:coreProperties>
</file>