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84" r:id="rId3"/>
    <p:sldId id="307" r:id="rId4"/>
    <p:sldId id="308" r:id="rId5"/>
    <p:sldId id="309" r:id="rId6"/>
    <p:sldId id="311" r:id="rId7"/>
    <p:sldId id="310" r:id="rId8"/>
    <p:sldId id="313" r:id="rId9"/>
    <p:sldId id="314" r:id="rId10"/>
    <p:sldId id="302" r:id="rId11"/>
    <p:sldId id="323" r:id="rId12"/>
    <p:sldId id="324" r:id="rId13"/>
    <p:sldId id="325" r:id="rId14"/>
    <p:sldId id="326" r:id="rId15"/>
    <p:sldId id="339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8" r:id="rId24"/>
    <p:sldId id="340" r:id="rId25"/>
    <p:sldId id="349" r:id="rId26"/>
    <p:sldId id="348" r:id="rId27"/>
    <p:sldId id="344" r:id="rId28"/>
    <p:sldId id="354" r:id="rId29"/>
    <p:sldId id="353" r:id="rId30"/>
    <p:sldId id="345" r:id="rId31"/>
    <p:sldId id="346" r:id="rId32"/>
    <p:sldId id="351" r:id="rId33"/>
    <p:sldId id="352" r:id="rId34"/>
    <p:sldId id="358" r:id="rId35"/>
    <p:sldId id="359" r:id="rId36"/>
    <p:sldId id="360" r:id="rId37"/>
    <p:sldId id="356" r:id="rId38"/>
    <p:sldId id="357" r:id="rId39"/>
    <p:sldId id="343" r:id="rId40"/>
    <p:sldId id="355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C0C0C0"/>
    <a:srgbClr val="B2B2B2"/>
    <a:srgbClr val="777777"/>
    <a:srgbClr val="3399FF"/>
    <a:srgbClr val="009999"/>
    <a:srgbClr val="00FFCC"/>
    <a:srgbClr val="00CC99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9626D-7B08-4018-BE09-91EE670FD3CB}" v="4" dt="2023-02-20T12:32:48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380" autoAdjust="0"/>
  </p:normalViewPr>
  <p:slideViewPr>
    <p:cSldViewPr snapToGrid="0">
      <p:cViewPr varScale="1">
        <p:scale>
          <a:sx n="74" d="100"/>
          <a:sy n="74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ario invitado" providerId="Windows Live" clId="Web-{6CF9626D-7B08-4018-BE09-91EE670FD3CB}"/>
    <pc:docChg chg="modSld">
      <pc:chgData name="Usuario invitado" userId="" providerId="Windows Live" clId="Web-{6CF9626D-7B08-4018-BE09-91EE670FD3CB}" dt="2023-02-20T12:32:45.678" v="1"/>
      <pc:docMkLst>
        <pc:docMk/>
      </pc:docMkLst>
      <pc:sldChg chg="modSp">
        <pc:chgData name="Usuario invitado" userId="" providerId="Windows Live" clId="Web-{6CF9626D-7B08-4018-BE09-91EE670FD3CB}" dt="2023-02-20T12:32:45.678" v="1"/>
        <pc:sldMkLst>
          <pc:docMk/>
          <pc:sldMk cId="2542221779" sldId="302"/>
        </pc:sldMkLst>
        <pc:graphicFrameChg chg="modGraphic">
          <ac:chgData name="Usuario invitado" userId="" providerId="Windows Live" clId="Web-{6CF9626D-7B08-4018-BE09-91EE670FD3CB}" dt="2023-02-20T12:32:45.678" v="1"/>
          <ac:graphicFrameMkLst>
            <pc:docMk/>
            <pc:sldMk cId="2542221779" sldId="302"/>
            <ac:graphicFrameMk id="9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87864-5807-4631-9C60-1E65F1D5C979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D1FE7-1C79-4085-857C-685D4471C2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00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Accessing</a:t>
            </a:r>
            <a:r>
              <a:rPr lang="fr-FR" baseline="0" dirty="0" smtClean="0"/>
              <a:t> the data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complicated</a:t>
            </a:r>
            <a:r>
              <a:rPr lang="fr-FR" baseline="0" dirty="0" smtClean="0"/>
              <a:t> (satellite, </a:t>
            </a:r>
            <a:r>
              <a:rPr lang="fr-FR" baseline="0" dirty="0" err="1" smtClean="0"/>
              <a:t>forecast</a:t>
            </a:r>
            <a:r>
              <a:rPr lang="fr-FR" baseline="0" dirty="0" smtClean="0"/>
              <a:t>, OSTIA)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31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613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39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day algorithm shows the product is able to detect little precipitation areas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 in several regions of the Iberian Peninsula: in the mountains of León, south of the Pyrenees,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central part of the Iberian Peninsula and in between the Cape of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Cape of Palos   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Figures 32 show a night scene where, overall, almost all precipitation areas depicted in the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radar image are detected by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can be noticed that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night version tends to show larger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precipitation areas than the radar (False alarms increases). At night time, it can also be observed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not reach some high values of probability of precipitation compared with day time</a:t>
            </a:r>
            <a:r>
              <a:rPr lang="en-US"/>
              <a:t/>
            </a:r>
            <a:br>
              <a:rPr lang="en-US"/>
            </a:b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algorithm. This can be attributed to the lack of the visible channels and the cloud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microphysics. Although a simulation of the VIS0.6 and the Cloud Water Path is done at night time,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simulations are not perfect. That is possibly the reason why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night algorithm tends to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lower values.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Microphysical Cloud Top parameters used by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CRRph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been computed only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sun zenith angles lower than 70º, this validation has been undertaken under the same condition.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CRRPh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products assign NO DATA value to those pixels with undefined phase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the phase output of the CMIC product, which means that no information on whether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cloud consists of water or ice is available. Those pixels have been excluded in the algorithm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validation.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44 is an example of active convective nuclei with high rain rates associated to them.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CRRPh</a:t>
            </a:r>
            <a:r>
              <a:rPr lang="en-US"/>
              <a:t/>
            </a:r>
            <a:br>
              <a:rPr lang="en-US"/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 the precipitating areas and assign high rates in the same areas the Spanish radar does.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383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Question for AEMET </a:t>
            </a:r>
            <a:r>
              <a:rPr lang="fr-FR" err="1"/>
              <a:t>Does</a:t>
            </a:r>
            <a:r>
              <a:rPr lang="fr-FR"/>
              <a:t> </a:t>
            </a:r>
            <a:r>
              <a:rPr lang="fr-FR" err="1"/>
              <a:t>PCPh</a:t>
            </a:r>
            <a:r>
              <a:rPr lang="fr-FR" baseline="0"/>
              <a:t> </a:t>
            </a:r>
            <a:r>
              <a:rPr lang="fr-FR" baseline="0" err="1"/>
              <a:t>depend</a:t>
            </a:r>
            <a:r>
              <a:rPr lang="fr-FR" baseline="0"/>
              <a:t> </a:t>
            </a:r>
            <a:r>
              <a:rPr lang="fr-FR" baseline="0" err="1"/>
              <a:t>only</a:t>
            </a:r>
            <a:r>
              <a:rPr lang="fr-FR" baseline="0"/>
              <a:t> on CMIC phase ?</a:t>
            </a:r>
          </a:p>
          <a:p>
            <a:r>
              <a:rPr lang="fr-FR" baseline="0" err="1"/>
              <a:t>What</a:t>
            </a:r>
            <a:r>
              <a:rPr lang="fr-FR" baseline="0"/>
              <a:t> </a:t>
            </a:r>
            <a:r>
              <a:rPr lang="fr-FR" baseline="0" err="1"/>
              <a:t>could</a:t>
            </a:r>
            <a:r>
              <a:rPr lang="fr-FR" baseline="0"/>
              <a:t> </a:t>
            </a:r>
            <a:r>
              <a:rPr lang="fr-FR" baseline="0" err="1"/>
              <a:t>explain</a:t>
            </a:r>
            <a:r>
              <a:rPr lang="fr-FR" baseline="0"/>
              <a:t> </a:t>
            </a:r>
            <a:r>
              <a:rPr lang="fr-FR" baseline="0" err="1"/>
              <a:t>thes</a:t>
            </a:r>
            <a:r>
              <a:rPr lang="fr-FR" baseline="0"/>
              <a:t> </a:t>
            </a:r>
            <a:r>
              <a:rPr lang="fr-FR" baseline="0" err="1"/>
              <a:t>difference</a:t>
            </a:r>
            <a:r>
              <a:rPr lang="fr-FR" baseline="0"/>
              <a:t> </a:t>
            </a:r>
            <a:r>
              <a:rPr lang="fr-FR" baseline="0" err="1"/>
              <a:t>between</a:t>
            </a:r>
            <a:r>
              <a:rPr lang="fr-FR" baseline="0"/>
              <a:t> day and </a:t>
            </a:r>
            <a:r>
              <a:rPr lang="fr-FR" baseline="0" err="1"/>
              <a:t>noght</a:t>
            </a:r>
            <a:r>
              <a:rPr lang="fr-FR" baseline="0"/>
              <a:t> for FAR ?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903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46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13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D1FE7-1C79-4085-857C-685D4471C250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290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82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80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2278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62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285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33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327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31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80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58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07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30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71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36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8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tx2">
                <a:lumMod val="50000"/>
              </a:schemeClr>
            </a:gs>
            <a:gs pos="0">
              <a:schemeClr val="tx2">
                <a:lumMod val="20000"/>
                <a:lumOff val="80000"/>
              </a:schemeClr>
            </a:gs>
            <a:gs pos="69000">
              <a:schemeClr val="tx2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99100D-F9AA-4CC5-8786-E07FF17561AA}" type="datetimeFigureOut">
              <a:rPr lang="fr-FR" smtClean="0"/>
              <a:t>23/02/2023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8D7C204-C090-4257-B314-28A83DEFE1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654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1941" y="97593"/>
            <a:ext cx="11105965" cy="282309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tx1">
                    <a:lumMod val="50000"/>
                  </a:schemeClr>
                </a:solidFill>
              </a:rPr>
              <a:t>NWCGEO a suite of </a:t>
            </a:r>
            <a:r>
              <a:rPr lang="en-US" sz="4000" b="1" err="1">
                <a:solidFill>
                  <a:schemeClr val="tx1">
                    <a:lumMod val="50000"/>
                  </a:schemeClr>
                </a:solidFill>
              </a:rPr>
              <a:t>softwares</a:t>
            </a:r>
            <a:r>
              <a:rPr lang="en-US" sz="4000" b="1">
                <a:solidFill>
                  <a:schemeClr val="tx1">
                    <a:lumMod val="50000"/>
                  </a:schemeClr>
                </a:solidFill>
              </a:rPr>
              <a:t> dedicated to </a:t>
            </a:r>
            <a:r>
              <a:rPr lang="en-US" sz="4000" b="1" err="1">
                <a:solidFill>
                  <a:schemeClr val="tx1">
                    <a:lumMod val="50000"/>
                  </a:schemeClr>
                </a:solidFill>
              </a:rPr>
              <a:t>nowcasting</a:t>
            </a:r>
            <a:r>
              <a:rPr lang="en-US" sz="4000" b="1">
                <a:solidFill>
                  <a:schemeClr val="tx1">
                    <a:lumMod val="50000"/>
                  </a:schemeClr>
                </a:solidFill>
              </a:rPr>
              <a:t> and short range forecasting for the belt of </a:t>
            </a:r>
            <a:r>
              <a:rPr lang="en-US" sz="4000" b="1" err="1">
                <a:solidFill>
                  <a:schemeClr val="tx1">
                    <a:lumMod val="50000"/>
                  </a:schemeClr>
                </a:solidFill>
              </a:rPr>
              <a:t>geostationnary</a:t>
            </a:r>
            <a:r>
              <a:rPr lang="en-US" sz="4000" b="1">
                <a:solidFill>
                  <a:schemeClr val="tx1">
                    <a:lumMod val="50000"/>
                  </a:schemeClr>
                </a:solidFill>
              </a:rPr>
              <a:t> satellites</a:t>
            </a:r>
            <a:r>
              <a:rPr lang="fr-FR" sz="4000" b="1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0228" y="3291919"/>
            <a:ext cx="6400800" cy="1947333"/>
          </a:xfrm>
        </p:spPr>
        <p:txBody>
          <a:bodyPr/>
          <a:lstStyle/>
          <a:p>
            <a:r>
              <a:rPr lang="fr-FR" err="1"/>
              <a:t>Presentation</a:t>
            </a:r>
            <a:r>
              <a:rPr lang="fr-FR"/>
              <a:t> for Central </a:t>
            </a:r>
            <a:r>
              <a:rPr lang="fr-FR" err="1"/>
              <a:t>Weather</a:t>
            </a:r>
            <a:r>
              <a:rPr lang="fr-FR"/>
              <a:t> Bureau of Taiwan 24th </a:t>
            </a:r>
            <a:r>
              <a:rPr lang="fr-FR" err="1"/>
              <a:t>February</a:t>
            </a:r>
            <a:r>
              <a:rPr lang="fr-FR"/>
              <a:t>, 2023.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08" y="4802017"/>
            <a:ext cx="2104883" cy="19618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86" y="4571184"/>
            <a:ext cx="798442" cy="7984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45" y="2491254"/>
            <a:ext cx="1673302" cy="6150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826" y="3558043"/>
            <a:ext cx="752372" cy="75237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0228" y="4571184"/>
            <a:ext cx="815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chemeClr val="bg1"/>
                </a:solidFill>
              </a:rPr>
              <a:t>E.FONTAINE, X. </a:t>
            </a:r>
            <a:r>
              <a:rPr lang="fr-FR" sz="1200" b="1" i="1" dirty="0" smtClean="0">
                <a:solidFill>
                  <a:schemeClr val="bg1"/>
                </a:solidFill>
              </a:rPr>
              <a:t>CALBET, </a:t>
            </a:r>
            <a:r>
              <a:rPr lang="fr-FR" sz="1200" b="1" i="1" dirty="0">
                <a:solidFill>
                  <a:schemeClr val="bg1"/>
                </a:solidFill>
              </a:rPr>
              <a:t>J. A. </a:t>
            </a:r>
            <a:r>
              <a:rPr lang="fr-FR" sz="1200" b="1" i="1" dirty="0" smtClean="0">
                <a:solidFill>
                  <a:schemeClr val="bg1"/>
                </a:solidFill>
              </a:rPr>
              <a:t>LAHUERTA, </a:t>
            </a:r>
            <a:r>
              <a:rPr lang="fr-FR" sz="1200" b="1" i="1" dirty="0">
                <a:solidFill>
                  <a:schemeClr val="bg1"/>
                </a:solidFill>
              </a:rPr>
              <a:t>S. PERE, G. KERDRAON, J-M. MOISSELIN, F. AUTONES, J. </a:t>
            </a:r>
            <a:r>
              <a:rPr lang="fr-FR" sz="1200" b="1" i="1" dirty="0" smtClean="0">
                <a:solidFill>
                  <a:schemeClr val="bg1"/>
                </a:solidFill>
              </a:rPr>
              <a:t>GARCIA-PEREDA,  </a:t>
            </a:r>
            <a:r>
              <a:rPr lang="fr-FR" sz="1200" b="1" i="1" dirty="0">
                <a:solidFill>
                  <a:schemeClr val="bg1"/>
                </a:solidFill>
              </a:rPr>
              <a:t>W.K. WONG, </a:t>
            </a:r>
            <a:r>
              <a:rPr lang="fr-FR" sz="1200" b="1" i="1" dirty="0" smtClean="0">
                <a:solidFill>
                  <a:schemeClr val="bg1"/>
                </a:solidFill>
              </a:rPr>
              <a:t>A. WIRTH, </a:t>
            </a:r>
            <a:r>
              <a:rPr lang="fr-FR" sz="1200" b="1" i="1" dirty="0">
                <a:solidFill>
                  <a:schemeClr val="bg1"/>
                </a:solidFill>
              </a:rPr>
              <a:t>A. JANN, P. </a:t>
            </a:r>
            <a:r>
              <a:rPr lang="fr-FR" sz="1200" b="1" i="1" dirty="0" smtClean="0">
                <a:solidFill>
                  <a:schemeClr val="bg1"/>
                </a:solidFill>
              </a:rPr>
              <a:t>SCHMEDERER, LL. LLISO, M.A. MARTINEZ, N. PEINADO, M. CLAUDON, O. ALONSO, A. SANCHEZ </a:t>
            </a:r>
            <a:r>
              <a:rPr lang="fr-FR" sz="1200" b="1" i="1" dirty="0">
                <a:solidFill>
                  <a:schemeClr val="bg1"/>
                </a:solidFill>
              </a:rPr>
              <a:t>&amp; P. RIPODAS </a:t>
            </a:r>
          </a:p>
          <a:p>
            <a:endParaRPr lang="fr-FR" sz="1200" b="1" i="1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895" y="6204533"/>
            <a:ext cx="2400300" cy="5524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471" y="5400309"/>
            <a:ext cx="1532820" cy="87959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32" y="5782921"/>
            <a:ext cx="1226128" cy="76827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198" y="1264773"/>
            <a:ext cx="1199649" cy="4834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221" y="5984898"/>
            <a:ext cx="772085" cy="77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12063" y="1572112"/>
            <a:ext cx="10891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NWCGEO </a:t>
            </a:r>
            <a:r>
              <a:rPr lang="fr-FR" b="1" err="1">
                <a:solidFill>
                  <a:schemeClr val="bg1"/>
                </a:solidFill>
              </a:rPr>
              <a:t>what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is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it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exactly</a:t>
            </a:r>
            <a:r>
              <a:rPr lang="fr-FR" b="1">
                <a:solidFill>
                  <a:schemeClr val="bg1"/>
                </a:solidFill>
              </a:rPr>
              <a:t> ?</a:t>
            </a:r>
          </a:p>
          <a:p>
            <a:r>
              <a:rPr lang="fr-FR">
                <a:solidFill>
                  <a:schemeClr val="bg1"/>
                </a:solidFill>
              </a:rPr>
              <a:t>A suite of Software </a:t>
            </a:r>
            <a:r>
              <a:rPr lang="fr-FR" err="1">
                <a:solidFill>
                  <a:schemeClr val="bg1"/>
                </a:solidFill>
              </a:rPr>
              <a:t>than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can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be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operated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automatically</a:t>
            </a:r>
            <a:r>
              <a:rPr lang="fr-FR">
                <a:solidFill>
                  <a:schemeClr val="bg1"/>
                </a:solidFill>
              </a:rPr>
              <a:t> and </a:t>
            </a:r>
            <a:r>
              <a:rPr lang="fr-FR" err="1">
                <a:solidFill>
                  <a:schemeClr val="bg1"/>
                </a:solidFill>
              </a:rPr>
              <a:t>with</a:t>
            </a:r>
            <a:r>
              <a:rPr lang="fr-FR">
                <a:solidFill>
                  <a:schemeClr val="bg1"/>
                </a:solidFill>
              </a:rPr>
              <a:t> a </a:t>
            </a:r>
            <a:r>
              <a:rPr lang="fr-FR" err="1">
                <a:solidFill>
                  <a:schemeClr val="bg1"/>
                </a:solidFill>
              </a:rPr>
              <a:t>period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shorter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than</a:t>
            </a:r>
            <a:r>
              <a:rPr lang="fr-FR">
                <a:solidFill>
                  <a:schemeClr val="bg1"/>
                </a:solidFill>
              </a:rPr>
              <a:t> the </a:t>
            </a:r>
            <a:r>
              <a:rPr lang="fr-FR" err="1">
                <a:solidFill>
                  <a:schemeClr val="bg1"/>
                </a:solidFill>
              </a:rPr>
              <a:t>geostationary</a:t>
            </a:r>
            <a:r>
              <a:rPr lang="fr-FR">
                <a:solidFill>
                  <a:schemeClr val="bg1"/>
                </a:solidFill>
              </a:rPr>
              <a:t> satellite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8108" y="913423"/>
            <a:ext cx="10815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>
                <a:solidFill>
                  <a:srgbClr val="FF0000"/>
                </a:solidFill>
              </a:rPr>
              <a:t>WE DO NOT PROVIDE THE DATA BUT THE SOFTWARE, USERS ARE FREE TO USE THE CONFIGURATION THEY PREFER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325012"/>
              </p:ext>
            </p:extLst>
          </p:nvPr>
        </p:nvGraphicFramePr>
        <p:xfrm>
          <a:off x="170872" y="2600161"/>
          <a:ext cx="11850251" cy="3923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8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28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28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28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928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928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9289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36474">
                <a:tc gridSpan="7"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NWCGEO SOFTWARES</a:t>
                      </a:r>
                      <a:r>
                        <a:rPr lang="fr-FR" b="1" baseline="0" dirty="0"/>
                        <a:t> (</a:t>
                      </a:r>
                      <a:r>
                        <a:rPr lang="fr-FR" b="1" dirty="0" err="1"/>
                        <a:t>Products</a:t>
                      </a:r>
                      <a:r>
                        <a:rPr lang="fr-FR" b="1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057"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CLOUDS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PRECIPITATION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CONVECTION 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HUMIDITY</a:t>
                      </a:r>
                      <a:r>
                        <a:rPr lang="fr-FR" sz="1400" b="1" baseline="0"/>
                        <a:t> &amp; INSTABILITY</a:t>
                      </a:r>
                      <a:endParaRPr lang="fr-FR" sz="1400" b="1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WINDS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CONCEPTUAL</a:t>
                      </a:r>
                      <a:r>
                        <a:rPr lang="fr-FR" sz="1400" b="1" baseline="0"/>
                        <a:t> MODEL</a:t>
                      </a:r>
                      <a:endParaRPr lang="fr-FR" sz="1400" b="1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EXTRAPOLATED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0518">
                <a:tc>
                  <a:txBody>
                    <a:bodyPr/>
                    <a:lstStyle/>
                    <a:p>
                      <a:pPr algn="ctr"/>
                      <a:r>
                        <a:rPr lang="fr-FR" sz="1400" b="1" err="1"/>
                        <a:t>Mask</a:t>
                      </a:r>
                      <a:r>
                        <a:rPr lang="fr-FR" sz="1400" b="1" baseline="0"/>
                        <a:t> (CMA)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/>
                        <a:t>Precipitating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clouds</a:t>
                      </a:r>
                      <a:endParaRPr lang="fr-FR" sz="1400" b="1" dirty="0"/>
                    </a:p>
                    <a:p>
                      <a:pPr algn="ctr"/>
                      <a:r>
                        <a:rPr lang="fr-FR" sz="1400" b="1" dirty="0"/>
                        <a:t>(</a:t>
                      </a:r>
                      <a:r>
                        <a:rPr lang="fr-FR" sz="1400" b="1" dirty="0" smtClean="0"/>
                        <a:t>PC 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)</a:t>
                      </a:r>
                      <a:endParaRPr lang="fr-FR" sz="14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Rapid </a:t>
                      </a:r>
                      <a:r>
                        <a:rPr lang="fr-FR" sz="1400" b="1" err="1"/>
                        <a:t>developing</a:t>
                      </a:r>
                      <a:r>
                        <a:rPr lang="fr-FR" sz="1400" b="1"/>
                        <a:t> </a:t>
                      </a:r>
                      <a:r>
                        <a:rPr lang="fr-FR" sz="1400" b="1" err="1"/>
                        <a:t>thunderstorms</a:t>
                      </a:r>
                      <a:endParaRPr lang="fr-FR" sz="1400" b="1"/>
                    </a:p>
                    <a:p>
                      <a:pPr algn="ctr"/>
                      <a:r>
                        <a:rPr lang="fr-FR" sz="1400" b="1"/>
                        <a:t>(RDT)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/>
                        <a:t>iSHAI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dirty="0"/>
                        <a:t>Total </a:t>
                      </a:r>
                      <a:r>
                        <a:rPr lang="fr-FR" sz="1400" b="1" dirty="0" err="1"/>
                        <a:t>precipitable</a:t>
                      </a:r>
                      <a:r>
                        <a:rPr lang="fr-FR" sz="1400" b="1" baseline="0" dirty="0"/>
                        <a:t> water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HRW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/>
                        <a:t>High </a:t>
                      </a:r>
                      <a:r>
                        <a:rPr lang="fr-FR" sz="1400" b="1" dirty="0" err="1"/>
                        <a:t>resolution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winds</a:t>
                      </a:r>
                      <a:r>
                        <a:rPr lang="fr-FR" sz="1400" b="1" dirty="0"/>
                        <a:t> AMV </a:t>
                      </a:r>
                      <a:r>
                        <a:rPr lang="fr-FR" sz="1400" b="1" dirty="0" err="1"/>
                        <a:t>levels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ASII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baseline="0" dirty="0" err="1"/>
                        <a:t>Automatic</a:t>
                      </a:r>
                      <a:r>
                        <a:rPr lang="fr-FR" sz="1400" b="1" baseline="0" dirty="0"/>
                        <a:t> Satellite </a:t>
                      </a:r>
                      <a:r>
                        <a:rPr lang="fr-FR" sz="1400" b="1" baseline="0" dirty="0" err="1"/>
                        <a:t>Interpretation</a:t>
                      </a:r>
                      <a:r>
                        <a:rPr lang="fr-FR" sz="1400" b="1" baseline="0" dirty="0"/>
                        <a:t> 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EXIM: cloud </a:t>
                      </a:r>
                      <a:r>
                        <a:rPr lang="fr-FR" sz="1400" b="1" err="1"/>
                        <a:t>mask</a:t>
                      </a:r>
                      <a:endParaRPr lang="fr-FR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0518"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Classification (CT)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Convective Rate</a:t>
                      </a:r>
                    </a:p>
                    <a:p>
                      <a:pPr algn="ctr"/>
                      <a:r>
                        <a:rPr lang="fr-FR" sz="1400" b="1"/>
                        <a:t>(CRR)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/>
                        <a:t>iSHAI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dirty="0"/>
                        <a:t>Layer </a:t>
                      </a:r>
                      <a:r>
                        <a:rPr lang="fr-FR" sz="1400" b="1" dirty="0" err="1"/>
                        <a:t>precipitable</a:t>
                      </a:r>
                      <a:r>
                        <a:rPr lang="fr-FR" sz="1400" b="1" baseline="0" dirty="0"/>
                        <a:t> water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HRW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/>
                        <a:t>High </a:t>
                      </a:r>
                      <a:r>
                        <a:rPr lang="fr-FR" sz="1400" b="1" dirty="0" err="1"/>
                        <a:t>resolution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winds</a:t>
                      </a:r>
                      <a:r>
                        <a:rPr lang="fr-FR" sz="1400" b="1" dirty="0"/>
                        <a:t> AMV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ASII-TF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 err="1"/>
                        <a:t>Tropoause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Folding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detection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EXIM: Cloud Type</a:t>
                      </a:r>
                      <a:r>
                        <a:rPr lang="fr-FR" sz="1400" b="1" baseline="0"/>
                        <a:t> </a:t>
                      </a:r>
                      <a:endParaRPr lang="fr-FR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0518">
                <a:tc>
                  <a:txBody>
                    <a:bodyPr/>
                    <a:lstStyle/>
                    <a:p>
                      <a:pPr algn="ctr"/>
                      <a:r>
                        <a:rPr lang="fr-FR" sz="1400" b="1" err="1"/>
                        <a:t>Height</a:t>
                      </a:r>
                      <a:r>
                        <a:rPr lang="fr-FR" sz="1400" b="1" baseline="0"/>
                        <a:t> (P, T, z)</a:t>
                      </a:r>
                    </a:p>
                    <a:p>
                      <a:pPr algn="ctr"/>
                      <a:r>
                        <a:rPr lang="fr-FR" sz="1400" b="1" baseline="0"/>
                        <a:t>(CTTH)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err="1"/>
                        <a:t>Precipitating</a:t>
                      </a:r>
                      <a:r>
                        <a:rPr lang="fr-FR" sz="1400" b="1" baseline="0"/>
                        <a:t> </a:t>
                      </a:r>
                      <a:r>
                        <a:rPr lang="fr-FR" sz="1400" b="1" baseline="0" err="1"/>
                        <a:t>clouds</a:t>
                      </a:r>
                      <a:r>
                        <a:rPr lang="fr-FR" sz="1400" b="1" baseline="0"/>
                        <a:t>*</a:t>
                      </a:r>
                    </a:p>
                    <a:p>
                      <a:pPr algn="ctr"/>
                      <a:r>
                        <a:rPr lang="fr-FR" sz="1400" b="1" baseline="0"/>
                        <a:t>(</a:t>
                      </a:r>
                      <a:r>
                        <a:rPr lang="fr-FR" sz="1400" b="1" baseline="0" err="1"/>
                        <a:t>PCPh</a:t>
                      </a:r>
                      <a:r>
                        <a:rPr lang="fr-FR" sz="1400" b="1" baseline="0"/>
                        <a:t>)</a:t>
                      </a:r>
                      <a:endParaRPr lang="fr-FR" sz="1400" b="1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Convective Initiation</a:t>
                      </a:r>
                    </a:p>
                    <a:p>
                      <a:pPr algn="ctr"/>
                      <a:r>
                        <a:rPr lang="fr-FR" sz="1400" b="1"/>
                        <a:t>(CI)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/>
                        <a:t>iSHAI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 err="1"/>
                        <a:t>Stability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analysis</a:t>
                      </a:r>
                      <a:r>
                        <a:rPr lang="fr-FR" sz="1400" b="1" baseline="0" dirty="0"/>
                        <a:t> </a:t>
                      </a:r>
                      <a:r>
                        <a:rPr lang="fr-FR" sz="1400" b="1" baseline="0" dirty="0" err="1"/>
                        <a:t>Imagery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HRW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/>
                        <a:t>High </a:t>
                      </a:r>
                      <a:r>
                        <a:rPr lang="fr-FR" sz="1400" b="1" dirty="0" err="1"/>
                        <a:t>resolution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winds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trajectories</a:t>
                      </a:r>
                      <a:r>
                        <a:rPr lang="fr-FR" sz="1400" b="1" dirty="0"/>
                        <a:t> 1H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ASII-GW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 err="1"/>
                        <a:t>Gravity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Wave</a:t>
                      </a:r>
                      <a:r>
                        <a:rPr lang="fr-FR" sz="1400" b="1" dirty="0"/>
                        <a:t> pattern </a:t>
                      </a:r>
                      <a:r>
                        <a:rPr lang="fr-FR" sz="1400" b="1" dirty="0" err="1"/>
                        <a:t>detection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EXIM: Cloud top </a:t>
                      </a:r>
                      <a:r>
                        <a:rPr lang="fr-FR" sz="1400" b="1" err="1"/>
                        <a:t>height</a:t>
                      </a:r>
                      <a:endParaRPr lang="fr-FR" sz="1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0518"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Microphysic</a:t>
                      </a:r>
                      <a:r>
                        <a:rPr lang="fr-FR" sz="1400" b="1" baseline="0"/>
                        <a:t> (I/LWP,COT, REFF)</a:t>
                      </a:r>
                    </a:p>
                    <a:p>
                      <a:pPr algn="ctr"/>
                      <a:r>
                        <a:rPr lang="fr-FR" sz="1400" b="1" baseline="0"/>
                        <a:t>(CMIC)</a:t>
                      </a:r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Convective Rate*</a:t>
                      </a:r>
                    </a:p>
                    <a:p>
                      <a:pPr algn="ctr"/>
                      <a:r>
                        <a:rPr lang="fr-FR" sz="1400" b="1"/>
                        <a:t>(</a:t>
                      </a:r>
                      <a:r>
                        <a:rPr lang="fr-FR" sz="1400" b="1" err="1"/>
                        <a:t>CRRPh</a:t>
                      </a:r>
                      <a:r>
                        <a:rPr lang="fr-FR" sz="1400" b="1"/>
                        <a:t>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HRW</a:t>
                      </a:r>
                      <a:r>
                        <a:rPr lang="fr-FR" sz="1400" b="1" baseline="30000" dirty="0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400" b="1" dirty="0" smtClean="0"/>
                        <a:t>: </a:t>
                      </a:r>
                      <a:r>
                        <a:rPr lang="fr-FR" sz="1400" b="1" dirty="0"/>
                        <a:t>High </a:t>
                      </a:r>
                      <a:r>
                        <a:rPr lang="fr-FR" sz="1400" b="1" dirty="0" err="1"/>
                        <a:t>resolution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winds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trajectories</a:t>
                      </a:r>
                      <a:r>
                        <a:rPr lang="fr-FR" sz="1400" b="1" dirty="0"/>
                        <a:t> 3H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/>
                        <a:t>EXIM: Cloud Phase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9620462" y="6550223"/>
            <a:ext cx="257153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* </a:t>
            </a:r>
            <a:r>
              <a:rPr lang="fr-FR" sz="1400" b="1" dirty="0" err="1">
                <a:solidFill>
                  <a:schemeClr val="bg1"/>
                </a:solidFill>
              </a:rPr>
              <a:t>Based</a:t>
            </a:r>
            <a:r>
              <a:rPr lang="fr-FR" sz="1400" b="1" dirty="0">
                <a:solidFill>
                  <a:schemeClr val="bg1"/>
                </a:solidFill>
              </a:rPr>
              <a:t> on </a:t>
            </a:r>
            <a:r>
              <a:rPr lang="fr-FR" sz="1400" b="1" dirty="0" err="1">
                <a:solidFill>
                  <a:schemeClr val="bg1"/>
                </a:solidFill>
              </a:rPr>
              <a:t>Clouds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Products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800">
                <a:solidFill>
                  <a:schemeClr val="bg1"/>
                </a:solidFill>
              </a:rPr>
              <a:t>軟體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832307"/>
              </p:ext>
            </p:extLst>
          </p:nvPr>
        </p:nvGraphicFramePr>
        <p:xfrm>
          <a:off x="3537182" y="2823342"/>
          <a:ext cx="6358658" cy="36068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861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61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920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861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err="1">
                          <a:solidFill>
                            <a:schemeClr val="tx1"/>
                          </a:solidFill>
                        </a:rPr>
                        <a:t>Acronym</a:t>
                      </a:r>
                      <a:endParaRPr lang="fr-FR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err="1">
                          <a:solidFill>
                            <a:schemeClr val="tx1"/>
                          </a:solidFill>
                        </a:rPr>
                        <a:t>Processing</a:t>
                      </a:r>
                      <a:r>
                        <a:rPr lang="fr-FR" b="1">
                          <a:solidFill>
                            <a:schemeClr val="tx1"/>
                          </a:solidFill>
                        </a:rPr>
                        <a:t> time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err="1">
                          <a:solidFill>
                            <a:schemeClr val="tx1"/>
                          </a:solidFill>
                        </a:rPr>
                        <a:t>Acronym</a:t>
                      </a:r>
                      <a:endParaRPr lang="fr-FR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err="1">
                          <a:solidFill>
                            <a:schemeClr val="tx1"/>
                          </a:solidFill>
                        </a:rPr>
                        <a:t>Processing</a:t>
                      </a:r>
                      <a:r>
                        <a:rPr lang="fr-FR" b="1">
                          <a:solidFill>
                            <a:schemeClr val="tx1"/>
                          </a:solidFill>
                        </a:rPr>
                        <a:t> time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CMA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62s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ISHAI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615s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14s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HRW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CTTH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35s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EXIM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CMIC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61s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ASII-TF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41s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6s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ASII-GW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749s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CRR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19s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ASII-ICE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6s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err="1">
                          <a:solidFill>
                            <a:schemeClr val="accent1"/>
                          </a:solidFill>
                        </a:rPr>
                        <a:t>PCPh</a:t>
                      </a:r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11s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59s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err="1">
                          <a:solidFill>
                            <a:schemeClr val="accent1"/>
                          </a:solidFill>
                        </a:rPr>
                        <a:t>CRRPh</a:t>
                      </a:r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11s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>
                          <a:solidFill>
                            <a:schemeClr val="accent1"/>
                          </a:solidFill>
                        </a:rPr>
                        <a:t>RDT-CW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accent1"/>
                          </a:solidFill>
                        </a:rPr>
                        <a:t>56s</a:t>
                      </a:r>
                      <a:endParaRPr lang="fr-FR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100764" y="2126110"/>
            <a:ext cx="5538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(all MTG disc </a:t>
            </a:r>
            <a:r>
              <a:rPr lang="fr-FR" b="1" dirty="0" err="1" smtClean="0">
                <a:solidFill>
                  <a:schemeClr val="bg1"/>
                </a:solidFill>
              </a:rPr>
              <a:t>tested</a:t>
            </a:r>
            <a:r>
              <a:rPr lang="fr-FR" b="1" dirty="0" smtClean="0">
                <a:solidFill>
                  <a:schemeClr val="bg1"/>
                </a:solidFill>
              </a:rPr>
              <a:t> in </a:t>
            </a:r>
            <a:r>
              <a:rPr lang="fr-FR" b="1" dirty="0" err="1">
                <a:solidFill>
                  <a:schemeClr val="bg1"/>
                </a:solidFill>
              </a:rPr>
              <a:t>operational</a:t>
            </a:r>
            <a:r>
              <a:rPr lang="fr-FR" b="1" dirty="0">
                <a:solidFill>
                  <a:schemeClr val="bg1"/>
                </a:solidFill>
              </a:rPr>
              <a:t> environment)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6550223"/>
            <a:ext cx="261481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</a:t>
            </a:r>
            <a:r>
              <a:rPr lang="fr-FR" sz="1400" b="1" dirty="0" err="1" smtClean="0">
                <a:solidFill>
                  <a:schemeClr val="bg1"/>
                </a:solidFill>
              </a:rPr>
              <a:t>Only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with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weather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forecast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2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620462" y="6550223"/>
            <a:ext cx="257153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* </a:t>
            </a:r>
            <a:r>
              <a:rPr lang="fr-FR" sz="1400" b="1" err="1">
                <a:solidFill>
                  <a:schemeClr val="bg1"/>
                </a:solidFill>
              </a:rPr>
              <a:t>Based</a:t>
            </a:r>
            <a:r>
              <a:rPr lang="fr-FR" sz="1400" b="1">
                <a:solidFill>
                  <a:schemeClr val="bg1"/>
                </a:solidFill>
              </a:rPr>
              <a:t> on </a:t>
            </a:r>
            <a:r>
              <a:rPr lang="fr-FR" sz="1400" b="1" err="1">
                <a:solidFill>
                  <a:schemeClr val="bg1"/>
                </a:solidFill>
              </a:rPr>
              <a:t>Clouds</a:t>
            </a:r>
            <a:r>
              <a:rPr lang="fr-FR" sz="1400" b="1">
                <a:solidFill>
                  <a:schemeClr val="bg1"/>
                </a:solidFill>
              </a:rPr>
              <a:t> </a:t>
            </a:r>
            <a:r>
              <a:rPr lang="fr-FR" sz="1400" b="1" err="1">
                <a:solidFill>
                  <a:schemeClr val="bg1"/>
                </a:solidFill>
              </a:rPr>
              <a:t>Products</a:t>
            </a:r>
            <a:endParaRPr lang="fr-FR" sz="1400" b="1">
              <a:solidFill>
                <a:schemeClr val="bg1"/>
              </a:solidFill>
            </a:endParaRPr>
          </a:p>
        </p:txBody>
      </p:sp>
      <p:sp>
        <p:nvSpPr>
          <p:cNvPr id="8" name="Rectángulo 4"/>
          <p:cNvSpPr/>
          <p:nvPr/>
        </p:nvSpPr>
        <p:spPr>
          <a:xfrm>
            <a:off x="766763" y="5300663"/>
            <a:ext cx="10658475" cy="1119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  <a:defRPr/>
            </a:pPr>
            <a:r>
              <a:rPr 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CMa</a:t>
            </a:r>
            <a:r>
              <a:rPr 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– Cloud </a:t>
            </a:r>
            <a:r>
              <a:rPr 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Mask</a:t>
            </a:r>
            <a:r>
              <a:rPr 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detection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, and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snow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detection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during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daytime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.</a:t>
            </a: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-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Used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as a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complement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to visible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images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during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the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day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 - More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useful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during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the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night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due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to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difficulties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to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identify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some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low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types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in IR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images</a:t>
            </a:r>
            <a:r>
              <a:rPr 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n-GB" sz="180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508500"/>
            <a:ext cx="64801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08050"/>
            <a:ext cx="5761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708275"/>
            <a:ext cx="5761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8050"/>
            <a:ext cx="5759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08275"/>
            <a:ext cx="57959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34963" y="2760917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119235" y="2773666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911224" y="5322434"/>
            <a:ext cx="10369550" cy="1119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  <a:defRPr/>
            </a:pPr>
            <a:r>
              <a:rPr 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CT – Cloud </a:t>
            </a:r>
            <a:r>
              <a:rPr 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type</a:t>
            </a:r>
            <a:endParaRPr lang="es-ES" sz="2200" b="1" u="sng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- 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Cloud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classification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based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on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the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“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opacity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/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transparency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” and “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level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of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the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top”.</a:t>
            </a: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 (Ex: “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Cb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”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classified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as “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high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opaque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”). </a:t>
            </a:r>
          </a:p>
        </p:txBody>
      </p:sp>
      <p:pic>
        <p:nvPicPr>
          <p:cNvPr id="5" name="Imagen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508500"/>
            <a:ext cx="6480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08050"/>
            <a:ext cx="5761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708275"/>
            <a:ext cx="5761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8050"/>
            <a:ext cx="5759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08275"/>
            <a:ext cx="5759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4963" y="2760917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19235" y="2773666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765175" y="5655567"/>
            <a:ext cx="11090275" cy="809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  <a:defRPr/>
            </a:pPr>
            <a:r>
              <a:rPr 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CTTH: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Cloud top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pressure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(up),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top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temperature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down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left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),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cloud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top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height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down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).</a:t>
            </a:r>
          </a:p>
          <a:p>
            <a:pPr eaLnBrk="1" fontAlgn="auto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- “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Fractional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clouds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”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not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having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CTTH outputs.</a:t>
            </a:r>
          </a:p>
        </p:txBody>
      </p:sp>
      <p:pic>
        <p:nvPicPr>
          <p:cNvPr id="5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08050"/>
            <a:ext cx="115252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284538"/>
            <a:ext cx="576103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5300663"/>
            <a:ext cx="53609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84538"/>
            <a:ext cx="57594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4963" y="3352104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19235" y="3352104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5"/>
          <p:cNvSpPr/>
          <p:nvPr/>
        </p:nvSpPr>
        <p:spPr>
          <a:xfrm>
            <a:off x="767557" y="5483423"/>
            <a:ext cx="10945812" cy="1066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000"/>
              </a:lnSpc>
              <a:spcAft>
                <a:spcPts val="800"/>
              </a:spcAft>
              <a:defRPr/>
            </a:pPr>
            <a:r>
              <a:rPr 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CMIC: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Cloud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drop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effective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radius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(up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left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), 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Cloud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optical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thickness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(up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), 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  <a:defRPr/>
            </a:pP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          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Liquid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/Ice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water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path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down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left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), 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Cloud top </a:t>
            </a:r>
            <a:r>
              <a:rPr 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phase</a:t>
            </a:r>
            <a:r>
              <a:rPr 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down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right</a:t>
            </a: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).</a:t>
            </a:r>
          </a:p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- </a:t>
            </a:r>
            <a:r>
              <a:rPr lang="en-GB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Only “Cloud top phase” parameter available for night, twilight, mixed/undefined phase</a:t>
            </a:r>
            <a:r>
              <a:rPr lang="en-GB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s-ES" sz="2200" b="1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5157788"/>
            <a:ext cx="539908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908050"/>
            <a:ext cx="576103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8050"/>
            <a:ext cx="58134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141663"/>
            <a:ext cx="576103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41663"/>
            <a:ext cx="57594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9214" y="3207875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19235" y="3210088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708275"/>
            <a:ext cx="58007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4"/>
          <p:cNvSpPr>
            <a:spLocks noChangeArrowheads="1"/>
          </p:cNvSpPr>
          <p:nvPr/>
        </p:nvSpPr>
        <p:spPr bwMode="auto">
          <a:xfrm>
            <a:off x="839788" y="4941888"/>
            <a:ext cx="1108868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ts val="2400"/>
              </a:lnSpc>
              <a:spcAft>
                <a:spcPts val="800"/>
              </a:spcAft>
              <a:defRPr/>
            </a:pP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PC –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Precipitating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Clouds</a:t>
            </a:r>
            <a:r>
              <a:rPr lang="es-ES" alt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down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) and</a:t>
            </a:r>
          </a:p>
          <a:p>
            <a:pPr algn="just">
              <a:lnSpc>
                <a:spcPts val="2400"/>
              </a:lnSpc>
              <a:spcAft>
                <a:spcPts val="800"/>
              </a:spcAft>
              <a:defRPr/>
            </a:pP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PCPh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–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Precipitating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Clouds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based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on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Cloud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Microphysics</a:t>
            </a:r>
            <a:r>
              <a:rPr lang="es-ES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(up)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  <a:defRPr/>
            </a:pPr>
            <a:r>
              <a:rPr lang="es-ES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 - </a:t>
            </a:r>
            <a:r>
              <a:rPr lang="es-ES" alt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Probability</a:t>
            </a:r>
            <a:r>
              <a:rPr lang="es-ES" alt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of </a:t>
            </a:r>
            <a:r>
              <a:rPr lang="es-ES" alt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precipitation</a:t>
            </a:r>
            <a:r>
              <a:rPr lang="es-ES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for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all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precipitation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but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working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better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for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convective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precipitation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  <a:defRPr/>
            </a:pP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-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Useful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when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radar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not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available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with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preference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for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PCPh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err="1">
                <a:solidFill>
                  <a:schemeClr val="bg1"/>
                </a:solidFill>
                <a:latin typeface="Arial Narrow" panose="020B0606020202030204" pitchFamily="34" charset="0"/>
              </a:rPr>
              <a:t>product</a:t>
            </a:r>
            <a:r>
              <a:rPr lang="es-ES" altLang="es-ES" sz="2200" b="1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5" name="Imagen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908050"/>
            <a:ext cx="5759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4724400"/>
            <a:ext cx="57721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924175"/>
            <a:ext cx="575945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908050"/>
            <a:ext cx="56927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924175"/>
            <a:ext cx="5705475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34963" y="2968737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88062" y="2991877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9" y="963352"/>
            <a:ext cx="11516342" cy="58892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4963" y="3031083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19235" y="3043832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4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2" y="880623"/>
            <a:ext cx="11528535" cy="57063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4963" y="960692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19235" y="985215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2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26" y="937668"/>
            <a:ext cx="11857748" cy="565757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2226" y="1002256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46498" y="1026779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835" y="3031083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36107" y="3043832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8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18" y="963798"/>
            <a:ext cx="11479763" cy="562709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7475" y="1095775"/>
            <a:ext cx="1146468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GOES 16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989603" y="1068343"/>
            <a:ext cx="837089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48330" y="3002268"/>
            <a:ext cx="133402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MSG I (IO)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24286" y="3002268"/>
            <a:ext cx="1558440" cy="369332"/>
          </a:xfrm>
          <a:prstGeom prst="rect">
            <a:avLst/>
          </a:prstGeom>
          <a:solidFill>
            <a:srgbClr val="F2F2F2">
              <a:alpha val="65882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HIMAWARI 8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4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07867" y="1585482"/>
            <a:ext cx="109639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« Satellite </a:t>
            </a:r>
            <a:r>
              <a:rPr lang="fr-FR" dirty="0">
                <a:solidFill>
                  <a:schemeClr val="bg1"/>
                </a:solidFill>
              </a:rPr>
              <a:t>Application Facility </a:t>
            </a:r>
            <a:r>
              <a:rPr lang="fr-FR" dirty="0" smtClean="0">
                <a:solidFill>
                  <a:schemeClr val="bg1"/>
                </a:solidFill>
              </a:rPr>
              <a:t>on support to </a:t>
            </a:r>
            <a:r>
              <a:rPr lang="fr-FR" dirty="0" err="1" smtClean="0">
                <a:solidFill>
                  <a:schemeClr val="bg1"/>
                </a:solidFill>
              </a:rPr>
              <a:t>nowcasting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and </a:t>
            </a:r>
            <a:r>
              <a:rPr lang="fr-FR" dirty="0" err="1" smtClean="0">
                <a:solidFill>
                  <a:schemeClr val="bg1"/>
                </a:solidFill>
              </a:rPr>
              <a:t>very</a:t>
            </a:r>
            <a:r>
              <a:rPr lang="fr-FR" dirty="0" smtClean="0">
                <a:solidFill>
                  <a:schemeClr val="bg1"/>
                </a:solidFill>
              </a:rPr>
              <a:t> short </a:t>
            </a:r>
            <a:r>
              <a:rPr lang="fr-FR" dirty="0">
                <a:solidFill>
                  <a:schemeClr val="bg1"/>
                </a:solidFill>
              </a:rPr>
              <a:t>range </a:t>
            </a:r>
            <a:r>
              <a:rPr lang="fr-FR" dirty="0" err="1" smtClean="0">
                <a:solidFill>
                  <a:schemeClr val="bg1"/>
                </a:solidFill>
              </a:rPr>
              <a:t>forecasting</a:t>
            </a:r>
            <a:r>
              <a:rPr lang="fr-FR" dirty="0" smtClean="0">
                <a:solidFill>
                  <a:schemeClr val="bg1"/>
                </a:solidFill>
              </a:rPr>
              <a:t> » </a:t>
            </a:r>
            <a:r>
              <a:rPr lang="fr-FR" dirty="0">
                <a:solidFill>
                  <a:schemeClr val="bg1"/>
                </a:solidFill>
              </a:rPr>
              <a:t>(SAFNWC)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a </a:t>
            </a:r>
            <a:r>
              <a:rPr lang="fr-FR" dirty="0" err="1">
                <a:solidFill>
                  <a:schemeClr val="bg1"/>
                </a:solidFill>
              </a:rPr>
              <a:t>partnership</a:t>
            </a:r>
            <a:r>
              <a:rPr lang="fr-FR" dirty="0">
                <a:solidFill>
                  <a:schemeClr val="bg1"/>
                </a:solidFill>
              </a:rPr>
              <a:t> of 5 </a:t>
            </a:r>
            <a:r>
              <a:rPr lang="fr-FR" dirty="0" err="1">
                <a:solidFill>
                  <a:schemeClr val="bg1"/>
                </a:solidFill>
              </a:rPr>
              <a:t>european</a:t>
            </a:r>
            <a:r>
              <a:rPr lang="fr-FR" dirty="0">
                <a:solidFill>
                  <a:schemeClr val="bg1"/>
                </a:solidFill>
              </a:rPr>
              <a:t> national </a:t>
            </a:r>
            <a:r>
              <a:rPr lang="fr-FR" dirty="0" err="1">
                <a:solidFill>
                  <a:schemeClr val="bg1"/>
                </a:solidFill>
              </a:rPr>
              <a:t>weather</a:t>
            </a:r>
            <a:r>
              <a:rPr lang="fr-FR" dirty="0">
                <a:solidFill>
                  <a:schemeClr val="bg1"/>
                </a:solidFill>
              </a:rPr>
              <a:t> services </a:t>
            </a:r>
            <a:r>
              <a:rPr lang="fr-FR" dirty="0" err="1">
                <a:solidFill>
                  <a:schemeClr val="bg1"/>
                </a:solidFill>
              </a:rPr>
              <a:t>who</a:t>
            </a:r>
            <a:r>
              <a:rPr lang="fr-FR" dirty="0">
                <a:solidFill>
                  <a:schemeClr val="bg1"/>
                </a:solidFill>
              </a:rPr>
              <a:t> are </a:t>
            </a:r>
            <a:r>
              <a:rPr lang="fr-FR" dirty="0" err="1">
                <a:solidFill>
                  <a:schemeClr val="bg1"/>
                </a:solidFill>
              </a:rPr>
              <a:t>dedicating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activities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develop</a:t>
            </a:r>
            <a:r>
              <a:rPr lang="fr-FR" dirty="0">
                <a:solidFill>
                  <a:schemeClr val="bg1"/>
                </a:solidFill>
              </a:rPr>
              <a:t> a software to </a:t>
            </a:r>
            <a:r>
              <a:rPr lang="fr-FR" dirty="0" err="1">
                <a:solidFill>
                  <a:schemeClr val="bg1"/>
                </a:solidFill>
              </a:rPr>
              <a:t>ease</a:t>
            </a:r>
            <a:r>
              <a:rPr lang="fr-FR" dirty="0">
                <a:solidFill>
                  <a:schemeClr val="bg1"/>
                </a:solidFill>
              </a:rPr>
              <a:t> the use of </a:t>
            </a:r>
            <a:r>
              <a:rPr lang="fr-FR" dirty="0" err="1">
                <a:solidFill>
                  <a:schemeClr val="bg1"/>
                </a:solidFill>
              </a:rPr>
              <a:t>meteorological</a:t>
            </a:r>
            <a:r>
              <a:rPr lang="fr-FR" dirty="0">
                <a:solidFill>
                  <a:schemeClr val="bg1"/>
                </a:solidFill>
              </a:rPr>
              <a:t> satellite observations </a:t>
            </a:r>
            <a:r>
              <a:rPr lang="fr-FR" dirty="0" smtClean="0">
                <a:solidFill>
                  <a:schemeClr val="bg1"/>
                </a:solidFill>
              </a:rPr>
              <a:t>(</a:t>
            </a:r>
            <a:r>
              <a:rPr lang="fr-FR" b="1" dirty="0" smtClean="0">
                <a:solidFill>
                  <a:schemeClr val="bg1"/>
                </a:solidFill>
              </a:rPr>
              <a:t>nwc-saf.eumetsat.int</a:t>
            </a:r>
            <a:r>
              <a:rPr lang="fr-FR" dirty="0" smtClean="0">
                <a:solidFill>
                  <a:schemeClr val="bg1"/>
                </a:solidFill>
              </a:rPr>
              <a:t>).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It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led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by </a:t>
            </a:r>
            <a:r>
              <a:rPr lang="fr-FR" dirty="0" err="1">
                <a:solidFill>
                  <a:schemeClr val="bg1"/>
                </a:solidFill>
              </a:rPr>
              <a:t>Spanish</a:t>
            </a:r>
            <a:r>
              <a:rPr lang="fr-FR" dirty="0">
                <a:solidFill>
                  <a:schemeClr val="bg1"/>
                </a:solidFill>
              </a:rPr>
              <a:t> services </a:t>
            </a:r>
            <a:r>
              <a:rPr lang="fr-FR" dirty="0" err="1">
                <a:solidFill>
                  <a:schemeClr val="bg1"/>
                </a:solidFill>
              </a:rPr>
              <a:t>under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supervising</a:t>
            </a:r>
            <a:r>
              <a:rPr lang="fr-FR" dirty="0">
                <a:solidFill>
                  <a:schemeClr val="bg1"/>
                </a:solidFill>
              </a:rPr>
              <a:t> of Pilar </a:t>
            </a:r>
            <a:r>
              <a:rPr lang="fr-FR" dirty="0" err="1">
                <a:solidFill>
                  <a:schemeClr val="bg1"/>
                </a:solidFill>
              </a:rPr>
              <a:t>Ripodas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funded</a:t>
            </a:r>
            <a:r>
              <a:rPr lang="fr-FR" dirty="0">
                <a:solidFill>
                  <a:schemeClr val="bg1"/>
                </a:solidFill>
              </a:rPr>
              <a:t> by the EUMETSAT (</a:t>
            </a:r>
            <a:r>
              <a:rPr lang="fr-FR" dirty="0" err="1">
                <a:solidFill>
                  <a:schemeClr val="bg1"/>
                </a:solidFill>
              </a:rPr>
              <a:t>european</a:t>
            </a:r>
            <a:r>
              <a:rPr lang="fr-FR" dirty="0">
                <a:solidFill>
                  <a:schemeClr val="bg1"/>
                </a:solidFill>
              </a:rPr>
              <a:t>  </a:t>
            </a:r>
            <a:r>
              <a:rPr lang="fr-FR" dirty="0" err="1">
                <a:solidFill>
                  <a:schemeClr val="bg1"/>
                </a:solidFill>
              </a:rPr>
              <a:t>agency</a:t>
            </a:r>
            <a:r>
              <a:rPr lang="fr-FR" dirty="0">
                <a:solidFill>
                  <a:schemeClr val="bg1"/>
                </a:solidFill>
              </a:rPr>
              <a:t> for the exploitation of </a:t>
            </a:r>
            <a:r>
              <a:rPr lang="fr-FR" dirty="0" err="1">
                <a:solidFill>
                  <a:schemeClr val="bg1"/>
                </a:solidFill>
              </a:rPr>
              <a:t>meteorological</a:t>
            </a:r>
            <a:r>
              <a:rPr lang="fr-FR" dirty="0">
                <a:solidFill>
                  <a:schemeClr val="bg1"/>
                </a:solidFill>
              </a:rPr>
              <a:t> satellite) </a:t>
            </a:r>
          </a:p>
          <a:p>
            <a:r>
              <a:rPr lang="fr-FR" dirty="0">
                <a:solidFill>
                  <a:schemeClr val="bg1"/>
                </a:solidFill>
              </a:rPr>
              <a:t>The Five </a:t>
            </a:r>
            <a:r>
              <a:rPr lang="fr-FR" dirty="0" err="1">
                <a:solidFill>
                  <a:schemeClr val="bg1"/>
                </a:solidFill>
              </a:rPr>
              <a:t>agencies</a:t>
            </a:r>
            <a:r>
              <a:rPr lang="fr-FR" dirty="0">
                <a:solidFill>
                  <a:schemeClr val="bg1"/>
                </a:solidFill>
              </a:rPr>
              <a:t>: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07867" y="1058208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err="1">
                <a:solidFill>
                  <a:schemeClr val="bg1"/>
                </a:solidFill>
              </a:rPr>
              <a:t>Who</a:t>
            </a:r>
            <a:r>
              <a:rPr lang="fr-FR" b="1">
                <a:solidFill>
                  <a:schemeClr val="bg1"/>
                </a:solidFill>
              </a:rPr>
              <a:t> are </a:t>
            </a:r>
            <a:r>
              <a:rPr lang="fr-FR" b="1" err="1">
                <a:solidFill>
                  <a:schemeClr val="bg1"/>
                </a:solidFill>
              </a:rPr>
              <a:t>we</a:t>
            </a:r>
            <a:r>
              <a:rPr lang="fr-FR" b="1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56367" y="3529076"/>
            <a:ext cx="37192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</a:rPr>
              <a:t>Spain (AEMET)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 err="1">
                <a:solidFill>
                  <a:schemeClr val="bg1"/>
                </a:solidFill>
              </a:rPr>
              <a:t>Sweden</a:t>
            </a:r>
            <a:r>
              <a:rPr lang="fr-FR" b="1" dirty="0">
                <a:solidFill>
                  <a:schemeClr val="bg1"/>
                </a:solidFill>
              </a:rPr>
              <a:t> (SMHI)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 err="1">
                <a:solidFill>
                  <a:schemeClr val="bg1"/>
                </a:solidFill>
              </a:rPr>
              <a:t>Austrian</a:t>
            </a:r>
            <a:r>
              <a:rPr lang="fr-FR" b="1" dirty="0">
                <a:solidFill>
                  <a:schemeClr val="bg1"/>
                </a:solidFill>
              </a:rPr>
              <a:t> (ZAMG)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 err="1">
                <a:solidFill>
                  <a:schemeClr val="bg1"/>
                </a:solidFill>
              </a:rPr>
              <a:t>Romanian</a:t>
            </a:r>
            <a:r>
              <a:rPr lang="fr-FR" b="1" dirty="0">
                <a:solidFill>
                  <a:schemeClr val="bg1"/>
                </a:solidFill>
              </a:rPr>
              <a:t> (</a:t>
            </a:r>
            <a:r>
              <a:rPr lang="fr-FR" b="1" dirty="0" err="1">
                <a:solidFill>
                  <a:schemeClr val="bg1"/>
                </a:solidFill>
              </a:rPr>
              <a:t>Meteo</a:t>
            </a:r>
            <a:r>
              <a:rPr lang="fr-FR" b="1" dirty="0">
                <a:solidFill>
                  <a:schemeClr val="bg1"/>
                </a:solidFill>
              </a:rPr>
              <a:t>-Romania)</a:t>
            </a: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</a:rPr>
              <a:t>France (Météo-France)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07867" y="4882718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err="1">
                <a:solidFill>
                  <a:schemeClr val="bg1"/>
                </a:solidFill>
              </a:rPr>
              <a:t>What</a:t>
            </a:r>
            <a:r>
              <a:rPr lang="fr-FR" b="1">
                <a:solidFill>
                  <a:schemeClr val="bg1"/>
                </a:solidFill>
              </a:rPr>
              <a:t> are </a:t>
            </a:r>
            <a:r>
              <a:rPr lang="fr-FR" b="1" err="1">
                <a:solidFill>
                  <a:schemeClr val="bg1"/>
                </a:solidFill>
              </a:rPr>
              <a:t>we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doing</a:t>
            </a:r>
            <a:r>
              <a:rPr lang="fr-FR" b="1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07867" y="5317633"/>
            <a:ext cx="10715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>
                <a:solidFill>
                  <a:schemeClr val="bg1"/>
                </a:solidFill>
              </a:rPr>
              <a:t>Developping</a:t>
            </a:r>
            <a:r>
              <a:rPr lang="fr-FR">
                <a:solidFill>
                  <a:schemeClr val="bg1"/>
                </a:solidFill>
              </a:rPr>
              <a:t> 2 suites of Softwares for the </a:t>
            </a:r>
            <a:r>
              <a:rPr lang="fr-FR" err="1">
                <a:solidFill>
                  <a:schemeClr val="bg1"/>
                </a:solidFill>
              </a:rPr>
              <a:t>processing</a:t>
            </a:r>
            <a:r>
              <a:rPr lang="fr-FR">
                <a:solidFill>
                  <a:schemeClr val="bg1"/>
                </a:solidFill>
              </a:rPr>
              <a:t> of </a:t>
            </a:r>
            <a:r>
              <a:rPr lang="fr-FR" err="1">
                <a:solidFill>
                  <a:schemeClr val="bg1"/>
                </a:solidFill>
              </a:rPr>
              <a:t>meteorological</a:t>
            </a:r>
            <a:r>
              <a:rPr lang="fr-FR">
                <a:solidFill>
                  <a:schemeClr val="bg1"/>
                </a:solidFill>
              </a:rPr>
              <a:t> satellite observations for1) </a:t>
            </a:r>
            <a:r>
              <a:rPr lang="fr-FR" err="1">
                <a:solidFill>
                  <a:schemeClr val="bg1"/>
                </a:solidFill>
              </a:rPr>
              <a:t>geostationary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orbit</a:t>
            </a:r>
            <a:r>
              <a:rPr lang="fr-FR">
                <a:solidFill>
                  <a:schemeClr val="bg1"/>
                </a:solidFill>
              </a:rPr>
              <a:t> (</a:t>
            </a:r>
            <a:r>
              <a:rPr lang="fr-FR" sz="1600" b="1">
                <a:solidFill>
                  <a:schemeClr val="bg1"/>
                </a:solidFill>
              </a:rPr>
              <a:t>NWCGEO</a:t>
            </a:r>
            <a:r>
              <a:rPr lang="fr-FR">
                <a:solidFill>
                  <a:schemeClr val="bg1"/>
                </a:solidFill>
              </a:rPr>
              <a:t>), 2) polar </a:t>
            </a:r>
            <a:r>
              <a:rPr lang="fr-FR" err="1">
                <a:solidFill>
                  <a:schemeClr val="bg1"/>
                </a:solidFill>
              </a:rPr>
              <a:t>orbit</a:t>
            </a:r>
            <a:r>
              <a:rPr lang="fr-FR">
                <a:solidFill>
                  <a:schemeClr val="bg1"/>
                </a:solidFill>
              </a:rPr>
              <a:t> (</a:t>
            </a:r>
            <a:r>
              <a:rPr lang="fr-FR" b="1">
                <a:solidFill>
                  <a:schemeClr val="bg1"/>
                </a:solidFill>
              </a:rPr>
              <a:t>NWCPPS</a:t>
            </a:r>
            <a:r>
              <a:rPr lang="fr-FR">
                <a:solidFill>
                  <a:schemeClr val="bg1"/>
                </a:solidFill>
              </a:rPr>
              <a:t>)in </a:t>
            </a:r>
            <a:r>
              <a:rPr lang="fr-FR" err="1">
                <a:solidFill>
                  <a:schemeClr val="bg1"/>
                </a:solidFill>
              </a:rPr>
              <a:t>order</a:t>
            </a:r>
            <a:r>
              <a:rPr lang="fr-FR">
                <a:solidFill>
                  <a:schemeClr val="bg1"/>
                </a:solidFill>
              </a:rPr>
              <a:t> to </a:t>
            </a:r>
            <a:r>
              <a:rPr lang="fr-FR" err="1">
                <a:solidFill>
                  <a:schemeClr val="bg1"/>
                </a:solidFill>
              </a:rPr>
              <a:t>ensure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their</a:t>
            </a:r>
            <a:r>
              <a:rPr lang="fr-FR">
                <a:solidFill>
                  <a:schemeClr val="bg1"/>
                </a:solidFill>
              </a:rPr>
              <a:t> optimum use. </a:t>
            </a:r>
          </a:p>
          <a:p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2" y="1188929"/>
            <a:ext cx="11949196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39788" y="765175"/>
            <a:ext cx="10009187" cy="226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37931725" indent="-37474525"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s-ES" altLang="es-ES" sz="500" b="1">
              <a:solidFill>
                <a:schemeClr val="tx1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ts val="2400"/>
              </a:lnSpc>
              <a:spcAft>
                <a:spcPts val="800"/>
              </a:spcAft>
              <a:buClr>
                <a:schemeClr val="accent2"/>
              </a:buClr>
              <a:buSzPct val="200000"/>
              <a:defRPr/>
            </a:pP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EXIM –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Extrapolated</a:t>
            </a:r>
            <a:r>
              <a:rPr lang="es-ES" altLang="es-ES" sz="2200" b="1" u="sng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altLang="es-ES" sz="2200" b="1" u="sng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Imagery</a:t>
            </a:r>
            <a:endParaRPr lang="es-ES" altLang="es-ES" sz="2200" b="1" u="sng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just">
              <a:lnSpc>
                <a:spcPts val="2400"/>
              </a:lnSpc>
              <a:spcAft>
                <a:spcPts val="800"/>
              </a:spcAft>
              <a:buClr>
                <a:schemeClr val="accent2"/>
              </a:buClr>
              <a:buSzPct val="200000"/>
              <a:defRPr/>
            </a:pPr>
            <a:r>
              <a:rPr lang="es-ES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 -  </a:t>
            </a:r>
            <a:r>
              <a:rPr lang="es-ES" alt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K</a:t>
            </a:r>
            <a:r>
              <a:rPr lang="en-US" altLang="es-ES" sz="2200" b="1" err="1">
                <a:solidFill>
                  <a:srgbClr val="C00000"/>
                </a:solidFill>
                <a:latin typeface="Arial Narrow" panose="020B0606020202030204" pitchFamily="34" charset="0"/>
              </a:rPr>
              <a:t>inematic</a:t>
            </a:r>
            <a:r>
              <a:rPr lang="en-US" altLang="es-ES" sz="2200" b="1">
                <a:solidFill>
                  <a:srgbClr val="C00000"/>
                </a:solidFill>
                <a:latin typeface="Arial Narrow" panose="020B0606020202030204" pitchFamily="34" charset="0"/>
              </a:rPr>
              <a:t> extrapolation up to 1 hour </a:t>
            </a:r>
            <a:r>
              <a:rPr lang="en-US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of</a:t>
            </a:r>
          </a:p>
          <a:p>
            <a:pPr marL="0" indent="0" algn="just">
              <a:lnSpc>
                <a:spcPts val="2400"/>
              </a:lnSpc>
              <a:spcAft>
                <a:spcPts val="800"/>
              </a:spcAft>
              <a:buClr>
                <a:schemeClr val="accent2"/>
              </a:buClr>
              <a:buSzPct val="200000"/>
              <a:defRPr/>
            </a:pPr>
            <a:r>
              <a:rPr lang="en-US" altLang="es-ES" sz="2200" b="1">
                <a:latin typeface="Arial Narrow" panose="020B0606020202030204" pitchFamily="34" charset="0"/>
              </a:rPr>
              <a:t>    </a:t>
            </a:r>
            <a:r>
              <a:rPr lang="en-US" altLang="es-ES" sz="2200" b="1" u="sng">
                <a:latin typeface="Arial Narrow" panose="020B0606020202030204" pitchFamily="34" charset="0"/>
              </a:rPr>
              <a:t>satellite images </a:t>
            </a:r>
            <a:r>
              <a:rPr lang="en-US" altLang="es-ES" sz="2200" b="1">
                <a:latin typeface="Arial Narrow" panose="020B0606020202030204" pitchFamily="34" charset="0"/>
              </a:rPr>
              <a:t>and </a:t>
            </a:r>
            <a:r>
              <a:rPr lang="en-US" altLang="es-ES" sz="2200" b="1" u="sng">
                <a:latin typeface="Arial Narrow" panose="020B0606020202030204" pitchFamily="34" charset="0"/>
              </a:rPr>
              <a:t>NWCSAF Cloud &amp; Precipitation products</a:t>
            </a:r>
            <a:r>
              <a:rPr lang="en-US" altLang="es-ES" sz="2200" b="1">
                <a:latin typeface="Arial Narrow" panose="020B0606020202030204" pitchFamily="34" charset="0"/>
              </a:rPr>
              <a:t>. </a:t>
            </a:r>
          </a:p>
          <a:p>
            <a:pPr marL="0" indent="0" algn="just">
              <a:lnSpc>
                <a:spcPts val="2400"/>
              </a:lnSpc>
              <a:spcAft>
                <a:spcPts val="800"/>
              </a:spcAft>
              <a:buClr>
                <a:schemeClr val="accent2"/>
              </a:buClr>
              <a:buSzPct val="200000"/>
              <a:defRPr/>
            </a:pPr>
            <a:r>
              <a:rPr lang="en-US" altLang="es-ES" sz="2200" b="1">
                <a:latin typeface="Arial Narrow" panose="020B0606020202030204" pitchFamily="34" charset="0"/>
              </a:rPr>
              <a:t> -  Possible for all satellites;</a:t>
            </a:r>
          </a:p>
          <a:p>
            <a:pPr marL="0" indent="0" algn="just">
              <a:lnSpc>
                <a:spcPts val="2400"/>
              </a:lnSpc>
              <a:spcAft>
                <a:spcPts val="800"/>
              </a:spcAft>
              <a:buClr>
                <a:schemeClr val="accent2"/>
              </a:buClr>
              <a:buSzPct val="200000"/>
              <a:defRPr/>
            </a:pPr>
            <a:r>
              <a:rPr lang="en-US" altLang="es-ES" sz="2200" b="1">
                <a:latin typeface="Arial Narrow" panose="020B0606020202030204" pitchFamily="34" charset="0"/>
              </a:rPr>
              <a:t>    an example of </a:t>
            </a:r>
            <a:r>
              <a:rPr lang="en-US" altLang="es-ES" sz="2200" b="1" u="sng">
                <a:latin typeface="Arial Narrow" panose="020B0606020202030204" pitchFamily="34" charset="0"/>
              </a:rPr>
              <a:t>NWC/GEO Cloudy Type EXIM output </a:t>
            </a:r>
            <a:r>
              <a:rPr lang="en-US" altLang="es-ES" sz="2200" b="1">
                <a:latin typeface="Arial Narrow" panose="020B0606020202030204" pitchFamily="34" charset="0"/>
              </a:rPr>
              <a:t>with MSG-4 satellite shown here</a:t>
            </a:r>
            <a:r>
              <a:rPr lang="en-US" altLang="es-ES" sz="2200" b="1">
                <a:solidFill>
                  <a:schemeClr val="tx1"/>
                </a:solidFill>
                <a:latin typeface="Arial Narrow" panose="020B0606020202030204" pitchFamily="34" charset="0"/>
              </a:rPr>
              <a:t>: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US" altLang="es-ES" sz="17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                    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n-US" altLang="es-ES" sz="900" b="1">
              <a:solidFill>
                <a:schemeClr val="tx1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US" altLang="es-ES" sz="1700" b="1">
                <a:latin typeface="Arial Narrow" panose="020B0606020202030204" pitchFamily="34" charset="0"/>
                <a:ea typeface="ＭＳ Ｐゴシック" panose="020B0600070205080204" pitchFamily="34" charset="-128"/>
              </a:rPr>
              <a:t>                          </a:t>
            </a:r>
            <a:endParaRPr lang="es-ES" altLang="es-ES" sz="1700" b="1">
              <a:solidFill>
                <a:schemeClr val="tx1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s-ES" altLang="es-ES" sz="1700" b="1">
              <a:solidFill>
                <a:schemeClr val="tx1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s-ES" altLang="es-ES" sz="1700" b="1">
              <a:solidFill>
                <a:schemeClr val="tx1"/>
              </a:solidFill>
              <a:latin typeface="Arial Narrow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22373" y="3297040"/>
            <a:ext cx="310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US" altLang="es-ES" b="1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Observation 21/May/2019 09:00Z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53730" y="3281063"/>
            <a:ext cx="310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US" altLang="es-ES" b="1">
                <a:solidFill>
                  <a:schemeClr val="bg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Observation 21/May/2019 10:00Z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95784" y="3281063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US" altLang="es-ES" b="1">
                <a:solidFill>
                  <a:srgbClr val="FF000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Predicted 21/May/2019 10:00Z</a:t>
            </a:r>
          </a:p>
        </p:txBody>
      </p:sp>
      <p:pic>
        <p:nvPicPr>
          <p:cNvPr id="15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5887" b="2685"/>
          <a:stretch/>
        </p:blipFill>
        <p:spPr bwMode="auto">
          <a:xfrm>
            <a:off x="2118795" y="3798653"/>
            <a:ext cx="2914096" cy="287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52" y="3799536"/>
            <a:ext cx="2914096" cy="287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/>
          <a:stretch/>
        </p:blipFill>
        <p:spPr bwMode="auto">
          <a:xfrm>
            <a:off x="5350152" y="3799536"/>
            <a:ext cx="2914096" cy="287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7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satellite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衛星生產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5" descr="Une image contenant très coloré, différent, couleurs, brillant&#10;&#10;Description générée automatiquement">
            <a:extLst>
              <a:ext uri="{FF2B5EF4-FFF2-40B4-BE49-F238E27FC236}">
                <a16:creationId xmlns:a16="http://schemas.microsoft.com/office/drawing/2014/main" xmlns="" id="{26F10265-0B24-012F-585E-A52F4D5D7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49" y="1124224"/>
            <a:ext cx="11385393" cy="26282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A418509-944B-001A-C682-6E0A6D6E5A18}"/>
              </a:ext>
            </a:extLst>
          </p:cNvPr>
          <p:cNvSpPr txBox="1"/>
          <p:nvPr/>
        </p:nvSpPr>
        <p:spPr>
          <a:xfrm>
            <a:off x="5826197" y="3673757"/>
            <a:ext cx="9537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(MSG 2)</a:t>
            </a:r>
            <a:endParaRPr lang="fr-FR">
              <a:ea typeface="Calibri"/>
              <a:cs typeface="Calibri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39" y="3752491"/>
            <a:ext cx="5997515" cy="299804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92838" y="4605182"/>
            <a:ext cx="2514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Cloud </a:t>
            </a:r>
            <a:r>
              <a:rPr lang="fr-FR" b="1" err="1">
                <a:solidFill>
                  <a:schemeClr val="bg1"/>
                </a:solidFill>
              </a:rPr>
              <a:t>products</a:t>
            </a:r>
            <a:r>
              <a:rPr lang="fr-FR" b="1">
                <a:solidFill>
                  <a:schemeClr val="bg1"/>
                </a:solidFill>
              </a:rPr>
              <a:t> on a world </a:t>
            </a:r>
            <a:r>
              <a:rPr lang="fr-FR" b="1" err="1">
                <a:solidFill>
                  <a:schemeClr val="bg1"/>
                </a:solidFill>
              </a:rPr>
              <a:t>map</a:t>
            </a:r>
            <a:endParaRPr lang="fr-FR" b="1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944698" y="4605181"/>
            <a:ext cx="270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err="1">
                <a:solidFill>
                  <a:schemeClr val="bg1"/>
                </a:solidFill>
              </a:rPr>
              <a:t>Example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with</a:t>
            </a:r>
            <a:r>
              <a:rPr lang="fr-FR" b="1">
                <a:solidFill>
                  <a:schemeClr val="bg1"/>
                </a:solidFill>
              </a:rPr>
              <a:t> cloud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5083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98" y="2825264"/>
            <a:ext cx="5115603" cy="195576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233" y="2784915"/>
            <a:ext cx="5091916" cy="20146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470" y="4810489"/>
            <a:ext cx="5110565" cy="1968824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860650" y="4810489"/>
            <a:ext cx="5115603" cy="1955761"/>
            <a:chOff x="4890406" y="3347358"/>
            <a:chExt cx="6905625" cy="263706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6"/>
            <a:srcRect r="2084"/>
            <a:stretch/>
          </p:blipFill>
          <p:spPr>
            <a:xfrm>
              <a:off x="4915580" y="3347358"/>
              <a:ext cx="6873649" cy="1628775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0406" y="4965247"/>
              <a:ext cx="6905625" cy="1019175"/>
            </a:xfrm>
            <a:prstGeom prst="rect">
              <a:avLst/>
            </a:prstGeom>
          </p:spPr>
        </p:pic>
      </p:grpSp>
      <p:sp>
        <p:nvSpPr>
          <p:cNvPr id="10" name="ZoneTexte 9"/>
          <p:cNvSpPr txBox="1"/>
          <p:nvPr/>
        </p:nvSpPr>
        <p:spPr>
          <a:xfrm>
            <a:off x="313596" y="1023451"/>
            <a:ext cx="9743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err="1">
                <a:solidFill>
                  <a:schemeClr val="bg1"/>
                </a:solidFill>
              </a:rPr>
              <a:t>Comparison</a:t>
            </a:r>
            <a:r>
              <a:rPr lang="fr-FR" sz="2000" b="1" u="sng">
                <a:solidFill>
                  <a:schemeClr val="bg1"/>
                </a:solidFill>
              </a:rPr>
              <a:t> of Cloud </a:t>
            </a:r>
            <a:r>
              <a:rPr lang="fr-FR" sz="2000" b="1" u="sng" err="1">
                <a:solidFill>
                  <a:schemeClr val="bg1"/>
                </a:solidFill>
              </a:rPr>
              <a:t>Mask</a:t>
            </a:r>
            <a:r>
              <a:rPr lang="fr-FR" sz="2000" b="1" u="sng">
                <a:solidFill>
                  <a:schemeClr val="bg1"/>
                </a:solidFill>
              </a:rPr>
              <a:t> </a:t>
            </a:r>
            <a:r>
              <a:rPr lang="fr-FR" sz="2000" b="1" u="sng" err="1">
                <a:solidFill>
                  <a:schemeClr val="bg1"/>
                </a:solidFill>
              </a:rPr>
              <a:t>with</a:t>
            </a:r>
            <a:r>
              <a:rPr lang="fr-FR" sz="2000" b="1" u="sng">
                <a:solidFill>
                  <a:schemeClr val="bg1"/>
                </a:solidFill>
              </a:rPr>
              <a:t> SYNOP observations and </a:t>
            </a:r>
            <a:r>
              <a:rPr lang="fr-FR" sz="2000" b="1" u="sng" err="1">
                <a:solidFill>
                  <a:schemeClr val="bg1"/>
                </a:solidFill>
              </a:rPr>
              <a:t>ship</a:t>
            </a:r>
            <a:r>
              <a:rPr lang="fr-FR" sz="2000" b="1" u="sng">
                <a:solidFill>
                  <a:schemeClr val="bg1"/>
                </a:solidFill>
              </a:rPr>
              <a:t> observations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79299" y="1754307"/>
            <a:ext cx="510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err="1">
                <a:solidFill>
                  <a:schemeClr val="bg1"/>
                </a:solidFill>
              </a:rPr>
              <a:t>Treshold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accuracy</a:t>
            </a:r>
            <a:r>
              <a:rPr lang="fr-FR" b="1">
                <a:solidFill>
                  <a:schemeClr val="bg1"/>
                </a:solidFill>
              </a:rPr>
              <a:t> : POD&gt;85% and FAR&lt;20%</a:t>
            </a:r>
          </a:p>
          <a:p>
            <a:r>
              <a:rPr lang="fr-FR" b="1">
                <a:solidFill>
                  <a:schemeClr val="bg1"/>
                </a:solidFill>
              </a:rPr>
              <a:t>Target </a:t>
            </a:r>
            <a:r>
              <a:rPr lang="fr-FR" b="1" err="1">
                <a:solidFill>
                  <a:schemeClr val="bg1"/>
                </a:solidFill>
              </a:rPr>
              <a:t>accuracy</a:t>
            </a:r>
            <a:r>
              <a:rPr lang="fr-FR" b="1">
                <a:solidFill>
                  <a:schemeClr val="bg1"/>
                </a:solidFill>
              </a:rPr>
              <a:t> : POD &gt; 90% and FAR&lt;15%</a:t>
            </a:r>
          </a:p>
        </p:txBody>
      </p:sp>
    </p:spTree>
    <p:extLst>
      <p:ext uri="{BB962C8B-B14F-4D97-AF65-F5344CB8AC3E}">
        <p14:creationId xmlns:p14="http://schemas.microsoft.com/office/powerpoint/2010/main" val="11520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641653" y="1831029"/>
            <a:ext cx="7099218" cy="4814846"/>
            <a:chOff x="2528005" y="1765715"/>
            <a:chExt cx="7099218" cy="481484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483297" y="2013966"/>
              <a:ext cx="3143926" cy="115470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164272" y="6061466"/>
              <a:ext cx="2693429" cy="41815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850193" y="2101364"/>
              <a:ext cx="3633103" cy="381733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Forme libre 6"/>
            <p:cNvSpPr/>
            <p:nvPr/>
          </p:nvSpPr>
          <p:spPr>
            <a:xfrm>
              <a:off x="3216859" y="6251707"/>
              <a:ext cx="2484260" cy="27061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val f2"/>
                <a:gd name="f7" fmla="val f3"/>
                <a:gd name="f8" fmla="+- f7 0 f6"/>
                <a:gd name="f9" fmla="*/ f8 1 21600"/>
                <a:gd name="f10" fmla="*/ f6 1 f9"/>
                <a:gd name="f11" fmla="*/ f7 1 f9"/>
                <a:gd name="f12" fmla="*/ f10 f4 1"/>
                <a:gd name="f13" fmla="*/ f11 f4 1"/>
                <a:gd name="f14" fmla="*/ f11 f5 1"/>
                <a:gd name="f15" fmla="*/ f10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" t="f15" r="f13" b="f14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81646" tIns="40818" rIns="81646" bIns="40818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3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2528005" y="1765715"/>
              <a:ext cx="2024657" cy="291555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1" i="0" u="none" strike="noStrike" kern="1200" cap="none" spc="0" baseline="0">
                  <a:solidFill>
                    <a:srgbClr val="00008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 CTTH from MSG4 </a:t>
              </a: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7312804" y="1767132"/>
              <a:ext cx="1073240" cy="268019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Lucida Sans Unicode" pitchFamily="34"/>
                  <a:cs typeface="Lucida Sans Unicode" pitchFamily="34"/>
                </a:rPr>
                <a:t>Obs. Lidar</a:t>
              </a:r>
            </a:p>
          </p:txBody>
        </p:sp>
        <p:sp>
          <p:nvSpPr>
            <p:cNvPr id="10" name="Connecteur droit 9"/>
            <p:cNvSpPr/>
            <p:nvPr/>
          </p:nvSpPr>
          <p:spPr>
            <a:xfrm>
              <a:off x="4849227" y="2506032"/>
              <a:ext cx="1759680" cy="8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9363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81646" tIns="42455" rIns="81646" bIns="42455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3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roid Sans Fallback" pitchFamily="2"/>
                <a:cs typeface="FreeSans" pitchFamily="2"/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483297" y="3158831"/>
              <a:ext cx="3143926" cy="119854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2" name="Connecteur droit 11"/>
            <p:cNvSpPr/>
            <p:nvPr/>
          </p:nvSpPr>
          <p:spPr>
            <a:xfrm>
              <a:off x="4597447" y="3166137"/>
              <a:ext cx="2010326" cy="5507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9363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81646" tIns="42455" rIns="81646" bIns="42455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3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roid Sans Fallback" pitchFamily="2"/>
                <a:cs typeface="FreeSans" pitchFamily="2"/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483297" y="4347542"/>
              <a:ext cx="3143926" cy="111001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432483" y="5448278"/>
              <a:ext cx="3143926" cy="111001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5" name="Connecteur droit 14"/>
            <p:cNvSpPr/>
            <p:nvPr/>
          </p:nvSpPr>
          <p:spPr>
            <a:xfrm>
              <a:off x="4346792" y="4709205"/>
              <a:ext cx="2137355" cy="21863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9363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81646" tIns="42455" rIns="81646" bIns="42455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3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6" name="Connecteur droit 15"/>
            <p:cNvSpPr/>
            <p:nvPr/>
          </p:nvSpPr>
          <p:spPr>
            <a:xfrm>
              <a:off x="4220614" y="5367912"/>
              <a:ext cx="2262399" cy="55051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9363" cap="sq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81646" tIns="42455" rIns="81646" bIns="42455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633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3012774" y="6118570"/>
              <a:ext cx="755925" cy="4611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val f2"/>
                <a:gd name="f7" fmla="val f3"/>
                <a:gd name="f8" fmla="+- f7 0 f6"/>
                <a:gd name="f9" fmla="*/ f8 1 21600"/>
                <a:gd name="f10" fmla="*/ f6 1 f9"/>
                <a:gd name="f11" fmla="*/ f7 1 f9"/>
                <a:gd name="f12" fmla="*/ f10 f4 1"/>
                <a:gd name="f13" fmla="*/ f11 f4 1"/>
                <a:gd name="f14" fmla="*/ f11 f5 1"/>
                <a:gd name="f15" fmla="*/ f10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" t="f15" r="f13" b="f14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81646" tIns="40818" rIns="81646" bIns="40818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1200" cap="none" spc="0" baseline="0">
                  <a:solidFill>
                    <a:srgbClr val="00000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100hPa</a:t>
              </a:r>
              <a:endParaRPr lang="en-GB" sz="1633" b="1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Lucida Sans Unicode" pitchFamily="34"/>
                <a:cs typeface="Lucida Sans Unicode" pitchFamily="34"/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094719" y="6118570"/>
              <a:ext cx="756766" cy="4611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val f2"/>
                <a:gd name="f7" fmla="val f3"/>
                <a:gd name="f8" fmla="+- f7 0 f6"/>
                <a:gd name="f9" fmla="*/ f8 1 21600"/>
                <a:gd name="f10" fmla="*/ f6 1 f9"/>
                <a:gd name="f11" fmla="*/ f7 1 f9"/>
                <a:gd name="f12" fmla="*/ f10 f4 1"/>
                <a:gd name="f13" fmla="*/ f11 f4 1"/>
                <a:gd name="f14" fmla="*/ f11 f5 1"/>
                <a:gd name="f15" fmla="*/ f10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" t="f15" r="f13" b="f14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81646" tIns="40818" rIns="81646" bIns="40818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1200" cap="none" spc="0" baseline="0">
                  <a:solidFill>
                    <a:srgbClr val="00000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500hPa</a:t>
              </a: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5327111" y="6119978"/>
              <a:ext cx="955767" cy="460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val f2"/>
                <a:gd name="f7" fmla="val f3"/>
                <a:gd name="f8" fmla="+- f7 0 f6"/>
                <a:gd name="f9" fmla="*/ f8 1 21600"/>
                <a:gd name="f10" fmla="*/ f6 1 f9"/>
                <a:gd name="f11" fmla="*/ f7 1 f9"/>
                <a:gd name="f12" fmla="*/ f10 f4 1"/>
                <a:gd name="f13" fmla="*/ f11 f4 1"/>
                <a:gd name="f14" fmla="*/ f11 f5 1"/>
                <a:gd name="f15" fmla="*/ f10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" t="f15" r="f13" b="f14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81646" tIns="40818" rIns="81646" bIns="40818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87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1200" cap="none" spc="0" baseline="0">
                  <a:solidFill>
                    <a:srgbClr val="00000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1000hPa</a:t>
              </a: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313596" y="1023451"/>
            <a:ext cx="11915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err="1">
                <a:solidFill>
                  <a:schemeClr val="bg1"/>
                </a:solidFill>
              </a:rPr>
              <a:t>Comparison</a:t>
            </a:r>
            <a:r>
              <a:rPr lang="fr-FR" sz="2000" b="1" u="sng">
                <a:solidFill>
                  <a:schemeClr val="bg1"/>
                </a:solidFill>
              </a:rPr>
              <a:t> of CT and CTTH </a:t>
            </a:r>
            <a:r>
              <a:rPr lang="fr-FR" sz="2000" b="1" u="sng" err="1">
                <a:solidFill>
                  <a:schemeClr val="bg1"/>
                </a:solidFill>
              </a:rPr>
              <a:t>with</a:t>
            </a:r>
            <a:r>
              <a:rPr lang="fr-FR" sz="2000" b="1" u="sng">
                <a:solidFill>
                  <a:schemeClr val="bg1"/>
                </a:solidFill>
              </a:rPr>
              <a:t> RADAR and lidar observation (DARDAR Delanoë et al.,2010) </a:t>
            </a:r>
          </a:p>
        </p:txBody>
      </p:sp>
    </p:spTree>
    <p:extLst>
      <p:ext uri="{BB962C8B-B14F-4D97-AF65-F5344CB8AC3E}">
        <p14:creationId xmlns:p14="http://schemas.microsoft.com/office/powerpoint/2010/main" val="30838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13596" y="1630266"/>
            <a:ext cx="3308153" cy="2253746"/>
            <a:chOff x="2528005" y="1765715"/>
            <a:chExt cx="6573061" cy="354396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009455" y="2207214"/>
              <a:ext cx="2091611" cy="76821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837946" y="2319781"/>
              <a:ext cx="2845598" cy="2989894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8" name="Forme libre 7"/>
            <p:cNvSpPr/>
            <p:nvPr/>
          </p:nvSpPr>
          <p:spPr>
            <a:xfrm>
              <a:off x="2528005" y="1765715"/>
              <a:ext cx="2024657" cy="291555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1" i="0" u="none" strike="noStrike" kern="1200" cap="none" spc="0" baseline="0">
                  <a:solidFill>
                    <a:srgbClr val="00008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 CTTH from MSG4 </a:t>
              </a: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7009455" y="1802086"/>
              <a:ext cx="1073239" cy="268019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Lucida Sans Unicode" pitchFamily="34"/>
                  <a:cs typeface="Lucida Sans Unicode" pitchFamily="34"/>
                </a:rPr>
                <a:t>Obs. Lidar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009455" y="2998564"/>
              <a:ext cx="2091611" cy="79737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009455" y="3795937"/>
              <a:ext cx="2091611" cy="73847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934091" y="4540614"/>
              <a:ext cx="2091611" cy="738478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20" name="ZoneTexte 19"/>
          <p:cNvSpPr txBox="1"/>
          <p:nvPr/>
        </p:nvSpPr>
        <p:spPr>
          <a:xfrm>
            <a:off x="313596" y="1023451"/>
            <a:ext cx="9291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err="1">
                <a:solidFill>
                  <a:schemeClr val="bg1"/>
                </a:solidFill>
              </a:rPr>
              <a:t>Comparison</a:t>
            </a:r>
            <a:r>
              <a:rPr lang="fr-FR" sz="2000" b="1" u="sng">
                <a:solidFill>
                  <a:schemeClr val="bg1"/>
                </a:solidFill>
              </a:rPr>
              <a:t> of </a:t>
            </a:r>
            <a:r>
              <a:rPr lang="fr-FR" sz="2000" b="1" u="sng">
                <a:solidFill>
                  <a:srgbClr val="FF0000"/>
                </a:solidFill>
              </a:rPr>
              <a:t>CT </a:t>
            </a:r>
            <a:r>
              <a:rPr lang="fr-FR" sz="2000" b="1" u="sng" err="1">
                <a:solidFill>
                  <a:srgbClr val="FF0000"/>
                </a:solidFill>
              </a:rPr>
              <a:t>with</a:t>
            </a:r>
            <a:r>
              <a:rPr lang="fr-FR" sz="2000" b="1" u="sng">
                <a:solidFill>
                  <a:srgbClr val="FF0000"/>
                </a:solidFill>
              </a:rPr>
              <a:t> </a:t>
            </a:r>
            <a:r>
              <a:rPr lang="fr-FR" sz="2000" b="1" u="sng">
                <a:solidFill>
                  <a:schemeClr val="bg1"/>
                </a:solidFill>
              </a:rPr>
              <a:t>lidar observation (DARDAR Delanoë et al.,2010) 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646013"/>
              </p:ext>
            </p:extLst>
          </p:nvPr>
        </p:nvGraphicFramePr>
        <p:xfrm>
          <a:off x="2272846" y="4386790"/>
          <a:ext cx="8128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POD for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LOW CLOUDS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 SEMI-TRANSPARENT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HIGH CLOUDS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/>
                        <a:t>MSG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/>
                        <a:t>GOES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83%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/>
                        <a:t>HIMAWARI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/>
                        <a:t>GOES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413624"/>
              </p:ext>
            </p:extLst>
          </p:nvPr>
        </p:nvGraphicFramePr>
        <p:xfrm>
          <a:off x="4776106" y="2282809"/>
          <a:ext cx="587103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55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355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OPTIMAL ACCURACY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90%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TARGET ACCURACY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70%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TRESHOLD ACCURACY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50%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3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13596" y="1630266"/>
            <a:ext cx="3308153" cy="2253746"/>
            <a:chOff x="2528005" y="1765715"/>
            <a:chExt cx="6573061" cy="354396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009455" y="2207214"/>
              <a:ext cx="2091611" cy="76821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837946" y="2319781"/>
              <a:ext cx="2845598" cy="2989894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8" name="Forme libre 7"/>
            <p:cNvSpPr/>
            <p:nvPr/>
          </p:nvSpPr>
          <p:spPr>
            <a:xfrm>
              <a:off x="2528005" y="1765715"/>
              <a:ext cx="2024657" cy="291555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1" i="0" u="none" strike="noStrike" kern="1200" cap="none" spc="0" baseline="0">
                  <a:solidFill>
                    <a:srgbClr val="000080"/>
                  </a:solidFill>
                  <a:uFillTx/>
                  <a:latin typeface="Liberation Serif" pitchFamily="18"/>
                  <a:ea typeface="Lucida Sans Unicode" pitchFamily="34"/>
                  <a:cs typeface="Lucida Sans Unicode" pitchFamily="34"/>
                </a:rPr>
                <a:t> CTTH from MSG4 </a:t>
              </a: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7009455" y="1802086"/>
              <a:ext cx="1073239" cy="268019"/>
            </a:xfrm>
            <a:custGeom>
              <a:avLst>
                <a:gd name="f10" fmla="val 10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1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14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Lucida Sans Unicode" pitchFamily="34"/>
                  <a:cs typeface="Lucida Sans Unicode" pitchFamily="34"/>
                </a:rPr>
                <a:t>Obs. Lidar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009455" y="2998564"/>
              <a:ext cx="2091611" cy="79737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7009455" y="3795937"/>
              <a:ext cx="2091611" cy="73847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6934091" y="4540614"/>
              <a:ext cx="2091611" cy="738478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20" name="ZoneTexte 19"/>
          <p:cNvSpPr txBox="1"/>
          <p:nvPr/>
        </p:nvSpPr>
        <p:spPr>
          <a:xfrm>
            <a:off x="313596" y="1023451"/>
            <a:ext cx="11708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err="1">
                <a:solidFill>
                  <a:schemeClr val="bg1"/>
                </a:solidFill>
              </a:rPr>
              <a:t>Comparison</a:t>
            </a:r>
            <a:r>
              <a:rPr lang="fr-FR" sz="2000" b="1" u="sng">
                <a:solidFill>
                  <a:schemeClr val="bg1"/>
                </a:solidFill>
              </a:rPr>
              <a:t> of </a:t>
            </a:r>
            <a:r>
              <a:rPr lang="fr-FR" sz="2000" b="1" u="sng">
                <a:solidFill>
                  <a:srgbClr val="FF0000"/>
                </a:solidFill>
              </a:rPr>
              <a:t>CTTH </a:t>
            </a:r>
            <a:r>
              <a:rPr lang="fr-FR" sz="2000" b="1" u="sng" err="1">
                <a:solidFill>
                  <a:srgbClr val="FF0000"/>
                </a:solidFill>
              </a:rPr>
              <a:t>with</a:t>
            </a:r>
            <a:r>
              <a:rPr lang="fr-FR" sz="2000" b="1" u="sng">
                <a:solidFill>
                  <a:srgbClr val="FF0000"/>
                </a:solidFill>
              </a:rPr>
              <a:t> </a:t>
            </a:r>
            <a:r>
              <a:rPr lang="fr-FR" sz="2000" b="1" u="sng">
                <a:solidFill>
                  <a:schemeClr val="bg1"/>
                </a:solidFill>
              </a:rPr>
              <a:t>lidar and cloud radar observations (DARDAR Delanoë et al.,2010) </a:t>
            </a:r>
          </a:p>
        </p:txBody>
      </p:sp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905991"/>
              </p:ext>
            </p:extLst>
          </p:nvPr>
        </p:nvGraphicFramePr>
        <p:xfrm>
          <a:off x="5625464" y="4367006"/>
          <a:ext cx="4626786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2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2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22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Semi-</a:t>
                      </a:r>
                      <a:r>
                        <a:rPr lang="fr-FR" b="1" err="1"/>
                        <a:t>Transp</a:t>
                      </a:r>
                      <a:r>
                        <a:rPr lang="fr-FR" b="1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Bias</a:t>
                      </a:r>
                      <a:r>
                        <a:rPr lang="fr-FR" b="1"/>
                        <a:t>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Std</a:t>
                      </a:r>
                      <a:r>
                        <a:rPr lang="fr-FR" b="1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MSG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-1,26 (0,44)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1,97 (1,90)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HIMAWARI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-1,41 (0,5)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2,19 (2,06)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GOES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-2,01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GOES17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-0,36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80797"/>
              </p:ext>
            </p:extLst>
          </p:nvPr>
        </p:nvGraphicFramePr>
        <p:xfrm>
          <a:off x="5593081" y="1823840"/>
          <a:ext cx="4720341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34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3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Opaque</a:t>
                      </a:r>
                      <a:r>
                        <a:rPr lang="fr-FR" b="1" baseline="0"/>
                        <a:t> </a:t>
                      </a:r>
                      <a:r>
                        <a:rPr lang="fr-FR" b="1" err="1"/>
                        <a:t>clouds</a:t>
                      </a:r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Bias</a:t>
                      </a:r>
                      <a:r>
                        <a:rPr lang="fr-FR" b="1"/>
                        <a:t>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Std</a:t>
                      </a:r>
                      <a:r>
                        <a:rPr lang="fr-FR" b="1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MSG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-0,46 (-0,31)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0,93 (0,73)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Himawari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-0,82 (-0,56)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1,21 (0,96)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GOES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-0,62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1,12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GOES17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-0,38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/>
                        <a:t>1,08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998524"/>
              </p:ext>
            </p:extLst>
          </p:nvPr>
        </p:nvGraphicFramePr>
        <p:xfrm>
          <a:off x="353619" y="4282736"/>
          <a:ext cx="4430888" cy="2241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8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52744"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Treshold</a:t>
                      </a:r>
                      <a:r>
                        <a:rPr lang="fr-FR" b="1"/>
                        <a:t> </a:t>
                      </a:r>
                      <a:r>
                        <a:rPr lang="fr-FR" b="1" err="1"/>
                        <a:t>accuracy</a:t>
                      </a:r>
                      <a:r>
                        <a:rPr lang="fr-FR" b="1"/>
                        <a:t> (opaque </a:t>
                      </a:r>
                      <a:r>
                        <a:rPr lang="fr-FR" b="1" err="1"/>
                        <a:t>clouds</a:t>
                      </a:r>
                      <a:r>
                        <a:rPr lang="fr-FR" b="1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Bias</a:t>
                      </a:r>
                      <a:r>
                        <a:rPr lang="fr-FR" b="1"/>
                        <a:t> &lt;</a:t>
                      </a:r>
                      <a:r>
                        <a:rPr lang="fr-FR" b="1" baseline="0"/>
                        <a:t> 1km</a:t>
                      </a:r>
                    </a:p>
                    <a:p>
                      <a:pPr algn="ctr"/>
                      <a:r>
                        <a:rPr lang="fr-FR" b="1" baseline="0" err="1"/>
                        <a:t>Std</a:t>
                      </a:r>
                      <a:r>
                        <a:rPr lang="fr-FR" b="1" baseline="0"/>
                        <a:t>&lt;2km</a:t>
                      </a:r>
                      <a:endParaRPr lang="fr-FR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Treshold</a:t>
                      </a:r>
                      <a:r>
                        <a:rPr lang="fr-FR" b="1" baseline="0"/>
                        <a:t> </a:t>
                      </a:r>
                      <a:r>
                        <a:rPr lang="fr-FR" b="1" baseline="0" err="1"/>
                        <a:t>accuracy</a:t>
                      </a:r>
                      <a:r>
                        <a:rPr lang="fr-FR" b="1" baseline="0"/>
                        <a:t> for </a:t>
                      </a:r>
                      <a:r>
                        <a:rPr lang="fr-FR" b="1" baseline="0" err="1"/>
                        <a:t>semi-tranpasrent</a:t>
                      </a:r>
                      <a:r>
                        <a:rPr lang="fr-FR" b="1" baseline="0"/>
                        <a:t> </a:t>
                      </a:r>
                      <a:r>
                        <a:rPr lang="fr-FR" b="1" baseline="0" err="1"/>
                        <a:t>clouds</a:t>
                      </a:r>
                      <a:endParaRPr lang="fr-F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err="1"/>
                        <a:t>Bias</a:t>
                      </a:r>
                      <a:r>
                        <a:rPr lang="fr-FR" b="1"/>
                        <a:t>&lt;2km</a:t>
                      </a:r>
                    </a:p>
                    <a:p>
                      <a:pPr algn="ctr"/>
                      <a:r>
                        <a:rPr lang="fr-FR" b="1" err="1"/>
                        <a:t>Std</a:t>
                      </a:r>
                      <a:r>
                        <a:rPr lang="fr-FR" b="1"/>
                        <a:t>&lt;2,5km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44813" y="1503274"/>
            <a:ext cx="1887474" cy="318405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="t" anchorCtr="0" compatLnSpc="0">
            <a:spAutoFit/>
          </a:bodyPr>
          <a:lstStyle/>
          <a:p>
            <a:pPr hangingPunct="0"/>
            <a:r>
              <a:rPr lang="fr-FR" sz="1600" b="1">
                <a:solidFill>
                  <a:schemeClr val="bg1"/>
                </a:solidFill>
                <a:latin typeface="Liberation Serif"/>
                <a:ea typeface="Droid Sans Fallback" pitchFamily="2"/>
                <a:cs typeface="FreeSans" pitchFamily="2"/>
              </a:rPr>
              <a:t>MSG2 13/06/2008 </a:t>
            </a:r>
          </a:p>
        </p:txBody>
      </p:sp>
      <p:pic>
        <p:nvPicPr>
          <p:cNvPr id="5" name="Image 9">
            <a:extLst>
              <a:ext uri="{FF2B5EF4-FFF2-40B4-BE49-F238E27FC236}">
                <a16:creationId xmlns:a16="http://schemas.microsoft.com/office/drawing/2014/main" xmlns="" id="{796F6825-77DF-98BC-1594-95EA69BB8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819" y="1916781"/>
            <a:ext cx="8933377" cy="4771045"/>
          </a:xfrm>
          <a:prstGeom prst="rect">
            <a:avLst/>
          </a:prstGeom>
        </p:spPr>
      </p:pic>
      <p:sp>
        <p:nvSpPr>
          <p:cNvPr id="6" name=" 1"/>
          <p:cNvSpPr txBox="1">
            <a:spLocks/>
          </p:cNvSpPr>
          <p:nvPr/>
        </p:nvSpPr>
        <p:spPr>
          <a:xfrm>
            <a:off x="313596" y="1038840"/>
            <a:ext cx="10515600" cy="36933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1800" b="1">
                <a:solidFill>
                  <a:schemeClr val="bg1"/>
                </a:solidFill>
                <a:cs typeface="Calibri Light"/>
              </a:rPr>
              <a:t>2nd International cloud </a:t>
            </a:r>
            <a:r>
              <a:rPr lang="fr-FR" sz="1800" b="1" err="1">
                <a:solidFill>
                  <a:schemeClr val="bg1"/>
                </a:solidFill>
                <a:cs typeface="Calibri Light"/>
              </a:rPr>
              <a:t>working</a:t>
            </a:r>
            <a:r>
              <a:rPr lang="fr-FR" sz="1800" b="1">
                <a:solidFill>
                  <a:schemeClr val="bg1"/>
                </a:solidFill>
                <a:cs typeface="Calibri Light"/>
              </a:rPr>
              <a:t> group  2018</a:t>
            </a:r>
          </a:p>
        </p:txBody>
      </p:sp>
    </p:spTree>
    <p:extLst>
      <p:ext uri="{BB962C8B-B14F-4D97-AF65-F5344CB8AC3E}">
        <p14:creationId xmlns:p14="http://schemas.microsoft.com/office/powerpoint/2010/main" val="4521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2027 (</a:t>
            </a:r>
            <a:r>
              <a:rPr lang="ja-JP" altLang="fr-FR" dirty="0">
                <a:solidFill>
                  <a:schemeClr val="bg1"/>
                </a:solidFill>
              </a:rPr>
              <a:t>研究與開發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5829" y="895067"/>
            <a:ext cx="11540339" cy="5317724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for SAFNWC are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a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5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actually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phase 4 :</a:t>
            </a:r>
          </a:p>
          <a:p>
            <a:pPr marL="0" indent="0">
              <a:buClrTx/>
              <a:buNone/>
            </a:pP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</a:t>
            </a: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vMTG</a:t>
            </a:r>
            <a:r>
              <a:rPr lang="fr-F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day1 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of MTG (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2023)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MTG day2 (2026)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>
              <a:buClrTx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Microphysic day and night (CMIC), Product at visible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(1km @ nadir),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handle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multi-layer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Cloud top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fractionnal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Flag Stratiforme/cumuliforme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Tx/>
              <a:buFont typeface="+mj-lt"/>
              <a:buAutoNum type="arabicPeriod"/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lvl="1">
              <a:buClrTx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machine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Tx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hyper spectral MTG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(2025)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Visiting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</a:p>
        </p:txBody>
      </p:sp>
    </p:spTree>
    <p:extLst>
      <p:ext uri="{BB962C8B-B14F-4D97-AF65-F5344CB8AC3E}">
        <p14:creationId xmlns:p14="http://schemas.microsoft.com/office/powerpoint/2010/main" val="45688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alphaModFix/>
            <a:lum bright="-2000"/>
          </a:blip>
          <a:srcRect r="24000" b="-149"/>
          <a:stretch>
            <a:fillRect/>
          </a:stretch>
        </p:blipFill>
        <p:spPr>
          <a:xfrm rot="4800">
            <a:off x="536108" y="2932953"/>
            <a:ext cx="3622310" cy="31508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8"/>
          <p:cNvSpPr txBox="1"/>
          <p:nvPr/>
        </p:nvSpPr>
        <p:spPr>
          <a:xfrm>
            <a:off x="1178839" y="2348369"/>
            <a:ext cx="2477258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Cloud type Goes16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15 </a:t>
            </a:r>
            <a:r>
              <a:rPr lang="fr-FR" sz="1400" b="1" i="0" u="none" strike="noStrike" kern="1200" cap="none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September</a:t>
            </a:r>
            <a:r>
              <a:rPr lang="fr-FR" sz="1400" b="1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Microsoft YaHei" pitchFamily="2"/>
                <a:cs typeface="Mangal" pitchFamily="2"/>
              </a:rPr>
              <a:t> 2021 17:30UTC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alphaModFix/>
            <a:lum bright="-2000"/>
          </a:blip>
          <a:srcRect r="24239" b="8164"/>
          <a:stretch>
            <a:fillRect/>
          </a:stretch>
        </p:blipFill>
        <p:spPr>
          <a:xfrm>
            <a:off x="5718724" y="2362906"/>
            <a:ext cx="2408476" cy="214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alphaModFix/>
            <a:lum bright="4000"/>
          </a:blip>
          <a:srcRect r="24239" b="9668"/>
          <a:stretch>
            <a:fillRect/>
          </a:stretch>
        </p:blipFill>
        <p:spPr>
          <a:xfrm>
            <a:off x="5718724" y="4522925"/>
            <a:ext cx="2408476" cy="211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2198807" y="4016469"/>
            <a:ext cx="218661" cy="2385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2417468" y="2348369"/>
            <a:ext cx="3301256" cy="16681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2431737" y="4269698"/>
            <a:ext cx="3286987" cy="23667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127200" y="5609298"/>
            <a:ext cx="1300356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b="1">
                <a:solidFill>
                  <a:srgbClr val="0099FF"/>
                </a:solidFill>
              </a:rPr>
              <a:t>Cumuliforme</a:t>
            </a:r>
          </a:p>
          <a:p>
            <a:pPr algn="ctr"/>
            <a:r>
              <a:rPr lang="fr-FR" sz="1400" b="1">
                <a:solidFill>
                  <a:srgbClr val="FF6600"/>
                </a:solidFill>
              </a:rPr>
              <a:t>Stratiforme</a:t>
            </a:r>
          </a:p>
          <a:p>
            <a:pPr algn="ctr"/>
            <a:r>
              <a:rPr lang="fr-FR" sz="1400" b="1">
                <a:solidFill>
                  <a:schemeClr val="accent4">
                    <a:lumMod val="75000"/>
                  </a:schemeClr>
                </a:solidFill>
              </a:rPr>
              <a:t>GLM flash </a:t>
            </a:r>
          </a:p>
          <a:p>
            <a:pPr algn="ctr"/>
            <a:r>
              <a:rPr lang="fr-FR" sz="1400" b="1" err="1">
                <a:solidFill>
                  <a:srgbClr val="996633"/>
                </a:solidFill>
              </a:rPr>
              <a:t>unknown</a:t>
            </a:r>
            <a:endParaRPr lang="fr-FR" sz="1400" b="1">
              <a:solidFill>
                <a:srgbClr val="996633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300834" y="4553660"/>
            <a:ext cx="370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Flag – Stratiforme/Cumuliforme</a:t>
            </a:r>
          </a:p>
          <a:p>
            <a:r>
              <a:rPr lang="fr-FR">
                <a:solidFill>
                  <a:schemeClr val="bg1"/>
                </a:solidFill>
              </a:rPr>
              <a:t>Version MTG day 2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2027 (</a:t>
            </a:r>
            <a:r>
              <a:rPr lang="ja-JP" altLang="fr-FR" dirty="0">
                <a:solidFill>
                  <a:schemeClr val="bg1"/>
                </a:solidFill>
              </a:rPr>
              <a:t>研究與開</a:t>
            </a:r>
            <a:r>
              <a:rPr lang="ja-JP" altLang="fr-FR" dirty="0" smtClean="0">
                <a:solidFill>
                  <a:schemeClr val="bg1"/>
                </a:solidFill>
              </a:rPr>
              <a:t>發</a:t>
            </a:r>
            <a:r>
              <a:rPr lang="fr-FR" altLang="ja-JP" dirty="0" smtClean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3910" y="1088345"/>
            <a:ext cx="577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bg1"/>
                </a:solidFill>
              </a:rPr>
              <a:t>One </a:t>
            </a:r>
            <a:r>
              <a:rPr lang="fr-FR" b="1" dirty="0" err="1" smtClean="0">
                <a:solidFill>
                  <a:schemeClr val="bg1"/>
                </a:solidFill>
              </a:rPr>
              <a:t>example</a:t>
            </a:r>
            <a:r>
              <a:rPr lang="fr-FR" b="1" dirty="0" smtClean="0">
                <a:solidFill>
                  <a:schemeClr val="bg1"/>
                </a:solidFill>
              </a:rPr>
              <a:t>: The Flag Stratiform/Cumuliforme 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4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9742" b="22284"/>
          <a:stretch/>
        </p:blipFill>
        <p:spPr>
          <a:xfrm>
            <a:off x="655319" y="2194561"/>
            <a:ext cx="10881360" cy="41605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3363" y="951656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>
                <a:solidFill>
                  <a:schemeClr val="bg1"/>
                </a:solidFill>
              </a:rPr>
              <a:t>The </a:t>
            </a:r>
            <a:r>
              <a:rPr lang="fr-FR" b="1" u="sng" err="1">
                <a:solidFill>
                  <a:schemeClr val="bg1"/>
                </a:solidFill>
              </a:rPr>
              <a:t>Website</a:t>
            </a:r>
            <a:endParaRPr lang="fr-FR" b="1" u="sng">
              <a:solidFill>
                <a:schemeClr val="bg1"/>
              </a:solidFill>
            </a:endParaRPr>
          </a:p>
        </p:txBody>
      </p:sp>
      <p:cxnSp>
        <p:nvCxnSpPr>
          <p:cNvPr id="11" name="Connecteur droit avec flèche 10"/>
          <p:cNvCxnSpPr>
            <a:stCxn id="18" idx="1"/>
          </p:cNvCxnSpPr>
          <p:nvPr/>
        </p:nvCxnSpPr>
        <p:spPr>
          <a:xfrm>
            <a:off x="9111218" y="1972343"/>
            <a:ext cx="7382" cy="288257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uage 17"/>
          <p:cNvSpPr/>
          <p:nvPr/>
        </p:nvSpPr>
        <p:spPr>
          <a:xfrm>
            <a:off x="7621084" y="884109"/>
            <a:ext cx="2980267" cy="1089394"/>
          </a:xfrm>
          <a:prstGeom prst="cloud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err="1">
                <a:solidFill>
                  <a:schemeClr val="bg1"/>
                </a:solidFill>
              </a:rPr>
              <a:t>Register</a:t>
            </a:r>
            <a:r>
              <a:rPr lang="fr-FR" b="1">
                <a:solidFill>
                  <a:schemeClr val="bg1"/>
                </a:solidFill>
              </a:rPr>
              <a:t> first </a:t>
            </a:r>
            <a:r>
              <a:rPr lang="fr-FR" b="1" err="1">
                <a:solidFill>
                  <a:schemeClr val="bg1"/>
                </a:solidFill>
              </a:rPr>
              <a:t>before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getting</a:t>
            </a:r>
            <a:r>
              <a:rPr lang="fr-FR" b="1">
                <a:solidFill>
                  <a:schemeClr val="bg1"/>
                </a:solidFill>
              </a:rPr>
              <a:t>  the Software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737"/>
            <a:ext cx="12192000" cy="3619239"/>
          </a:xfrm>
          <a:prstGeom prst="rect">
            <a:avLst/>
          </a:prstGeom>
        </p:spPr>
      </p:pic>
      <p:sp>
        <p:nvSpPr>
          <p:cNvPr id="25" name="Rectangle avec flèche vers le bas 24"/>
          <p:cNvSpPr/>
          <p:nvPr/>
        </p:nvSpPr>
        <p:spPr>
          <a:xfrm>
            <a:off x="4392508" y="2194561"/>
            <a:ext cx="1473200" cy="109785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4951"/>
            </a:avLst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GET the SOFTWARES</a:t>
            </a:r>
          </a:p>
        </p:txBody>
      </p:sp>
      <p:sp>
        <p:nvSpPr>
          <p:cNvPr id="27" name="Rectangle avec flèche vers le bas 26"/>
          <p:cNvSpPr/>
          <p:nvPr/>
        </p:nvSpPr>
        <p:spPr>
          <a:xfrm>
            <a:off x="1706155" y="987570"/>
            <a:ext cx="2870200" cy="2304843"/>
          </a:xfrm>
          <a:prstGeom prst="downArrowCallout">
            <a:avLst>
              <a:gd name="adj1" fmla="val 13697"/>
              <a:gd name="adj2" fmla="val 14391"/>
              <a:gd name="adj3" fmla="val 18937"/>
              <a:gd name="adj4" fmla="val 25204"/>
            </a:avLst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Help Desk for assistance and questions</a:t>
            </a:r>
          </a:p>
        </p:txBody>
      </p:sp>
      <p:sp>
        <p:nvSpPr>
          <p:cNvPr id="26" name="Rectangle avec flèche vers le bas 25"/>
          <p:cNvSpPr/>
          <p:nvPr/>
        </p:nvSpPr>
        <p:spPr>
          <a:xfrm>
            <a:off x="2847342" y="1591733"/>
            <a:ext cx="2218266" cy="1650446"/>
          </a:xfrm>
          <a:prstGeom prst="downArrowCallout">
            <a:avLst>
              <a:gd name="adj1" fmla="val 15023"/>
              <a:gd name="adj2" fmla="val 16841"/>
              <a:gd name="adj3" fmla="val 18881"/>
              <a:gd name="adj4" fmla="val 37288"/>
            </a:avLst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Lot of Documents to </a:t>
            </a:r>
            <a:r>
              <a:rPr lang="fr-FR" b="1" err="1">
                <a:solidFill>
                  <a:schemeClr val="tx1"/>
                </a:solidFill>
              </a:rPr>
              <a:t>read</a:t>
            </a:r>
            <a:endParaRPr lang="fr-FR" b="1">
              <a:solidFill>
                <a:schemeClr val="tx1"/>
              </a:solidFill>
            </a:endParaRPr>
          </a:p>
        </p:txBody>
      </p:sp>
      <p:sp>
        <p:nvSpPr>
          <p:cNvPr id="12" name="Rectangle avec flèche vers le bas 11"/>
          <p:cNvSpPr/>
          <p:nvPr/>
        </p:nvSpPr>
        <p:spPr>
          <a:xfrm>
            <a:off x="6271020" y="2000476"/>
            <a:ext cx="1983375" cy="1320070"/>
          </a:xfrm>
          <a:prstGeom prst="downArrowCallout">
            <a:avLst>
              <a:gd name="adj1" fmla="val 15023"/>
              <a:gd name="adj2" fmla="val 16841"/>
              <a:gd name="adj3" fmla="val 18881"/>
              <a:gd name="adj4" fmla="val 48721"/>
            </a:avLst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Guide to </a:t>
            </a:r>
            <a:r>
              <a:rPr lang="fr-FR" b="1" err="1">
                <a:solidFill>
                  <a:schemeClr val="tx1"/>
                </a:solidFill>
              </a:rPr>
              <a:t>forecasters</a:t>
            </a:r>
            <a:endParaRPr lang="fr-FR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7" grpId="0" animBg="1"/>
      <p:bldP spid="26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舉例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1693"/>
            <a:ext cx="12192001" cy="501630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8882" y="1144553"/>
            <a:ext cx="6054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Example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Kammuri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Typhoon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december</a:t>
            </a:r>
            <a:r>
              <a:rPr lang="fr-FR" b="1" dirty="0">
                <a:solidFill>
                  <a:schemeClr val="bg1"/>
                </a:solidFill>
              </a:rPr>
              <a:t> 2</a:t>
            </a:r>
            <a:r>
              <a:rPr lang="fr-FR" b="1" baseline="30000" dirty="0">
                <a:solidFill>
                  <a:schemeClr val="bg1"/>
                </a:solidFill>
              </a:rPr>
              <a:t>nd</a:t>
            </a:r>
            <a:r>
              <a:rPr lang="fr-FR" b="1" dirty="0">
                <a:solidFill>
                  <a:schemeClr val="bg1"/>
                </a:solidFill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26365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" y="1747521"/>
            <a:ext cx="12191902" cy="49062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8882" y="1144553"/>
            <a:ext cx="6054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Example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Kammuri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Typhoon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december</a:t>
            </a:r>
            <a:r>
              <a:rPr lang="fr-FR" b="1" dirty="0">
                <a:solidFill>
                  <a:schemeClr val="bg1"/>
                </a:solidFill>
              </a:rPr>
              <a:t> 2</a:t>
            </a:r>
            <a:r>
              <a:rPr lang="fr-FR" b="1" baseline="30000" dirty="0">
                <a:solidFill>
                  <a:schemeClr val="bg1"/>
                </a:solidFill>
              </a:rPr>
              <a:t>nd</a:t>
            </a:r>
            <a:r>
              <a:rPr lang="fr-FR" b="1" dirty="0">
                <a:solidFill>
                  <a:schemeClr val="bg1"/>
                </a:solidFill>
              </a:rPr>
              <a:t> 2019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舉例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9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31" y="1841692"/>
            <a:ext cx="5359228" cy="49682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19" y="2237932"/>
            <a:ext cx="5848027" cy="4572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8882" y="1144553"/>
            <a:ext cx="6054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Example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Kammuri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Typhoon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december</a:t>
            </a:r>
            <a:r>
              <a:rPr lang="fr-FR" b="1" dirty="0">
                <a:solidFill>
                  <a:schemeClr val="bg1"/>
                </a:solidFill>
              </a:rPr>
              <a:t> 2</a:t>
            </a:r>
            <a:r>
              <a:rPr lang="fr-FR" b="1" baseline="30000" dirty="0">
                <a:solidFill>
                  <a:schemeClr val="bg1"/>
                </a:solidFill>
              </a:rPr>
              <a:t>nd</a:t>
            </a:r>
            <a:r>
              <a:rPr lang="fr-FR" b="1" dirty="0">
                <a:solidFill>
                  <a:schemeClr val="bg1"/>
                </a:solidFill>
              </a:rPr>
              <a:t> 2019</a:t>
            </a:r>
          </a:p>
        </p:txBody>
      </p:sp>
      <p:sp>
        <p:nvSpPr>
          <p:cNvPr id="6" name="Rectangle 5"/>
          <p:cNvSpPr/>
          <p:nvPr/>
        </p:nvSpPr>
        <p:spPr>
          <a:xfrm>
            <a:off x="6217919" y="87907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</a:rPr>
              <a:t>Extrapolation of CRR-</a:t>
            </a:r>
            <a:r>
              <a:rPr lang="en-US" sz="1600" b="1" err="1">
                <a:solidFill>
                  <a:schemeClr val="bg1"/>
                </a:solidFill>
                <a:latin typeface="Arial" panose="020B0604020202020204" pitchFamily="34" charset="0"/>
              </a:rPr>
              <a:t>Ph</a:t>
            </a: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</a:rPr>
              <a:t> hourly rainfall accumulation</a:t>
            </a:r>
            <a:r>
              <a:rPr lang="en-US" sz="1600" b="1">
                <a:solidFill>
                  <a:schemeClr val="bg1"/>
                </a:solidFill>
              </a:rPr>
              <a:t/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</a:rPr>
              <a:t>using forecast tracks from major TC Warning Centers</a:t>
            </a:r>
            <a:r>
              <a:rPr lang="en-US" sz="1600" b="1">
                <a:solidFill>
                  <a:schemeClr val="bg1"/>
                </a:solidFill>
              </a:rPr>
              <a:t/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</a:rPr>
              <a:t>(e.g. HKO and JTWC above) suggested the daily rainfall</a:t>
            </a:r>
            <a:r>
              <a:rPr lang="en-US" sz="1600" b="1">
                <a:solidFill>
                  <a:schemeClr val="bg1"/>
                </a:solidFill>
              </a:rPr>
              <a:t/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</a:rPr>
              <a:t>on 2-3 Dec would reach a maximum of around 100 –</a:t>
            </a:r>
            <a:r>
              <a:rPr lang="en-US" sz="1600" b="1">
                <a:solidFill>
                  <a:schemeClr val="bg1"/>
                </a:solidFill>
              </a:rPr>
              <a:t/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</a:rPr>
              <a:t>150 mm over the central part of the Philippines</a:t>
            </a:r>
            <a:endParaRPr lang="fr-FR" sz="1600" b="1">
              <a:solidFill>
                <a:schemeClr val="bg1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fr-F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舉例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" y="-10391"/>
            <a:ext cx="12192001" cy="6858000"/>
          </a:xfrm>
          <a:prstGeom prst="rect">
            <a:avLst/>
          </a:prstGeom>
          <a:solidFill>
            <a:srgbClr val="C0C0C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err="1">
                <a:solidFill>
                  <a:schemeClr val="bg1"/>
                </a:solidFill>
              </a:rPr>
              <a:t>Thank</a:t>
            </a:r>
            <a:r>
              <a:rPr lang="fr-FR" sz="3600" b="1">
                <a:solidFill>
                  <a:schemeClr val="bg1"/>
                </a:solidFill>
              </a:rPr>
              <a:t> </a:t>
            </a:r>
            <a:r>
              <a:rPr lang="fr-FR" sz="3600" b="1" err="1">
                <a:solidFill>
                  <a:schemeClr val="bg1"/>
                </a:solidFill>
              </a:rPr>
              <a:t>you</a:t>
            </a:r>
            <a:r>
              <a:rPr lang="fr-FR" sz="3600" b="1">
                <a:solidFill>
                  <a:schemeClr val="bg1"/>
                </a:solidFill>
              </a:rPr>
              <a:t> for </a:t>
            </a:r>
            <a:r>
              <a:rPr lang="fr-FR" sz="3600" b="1" err="1">
                <a:solidFill>
                  <a:schemeClr val="bg1"/>
                </a:solidFill>
              </a:rPr>
              <a:t>your</a:t>
            </a:r>
            <a:r>
              <a:rPr lang="fr-FR" sz="3600" b="1">
                <a:solidFill>
                  <a:schemeClr val="bg1"/>
                </a:solidFill>
              </a:rPr>
              <a:t> attention</a:t>
            </a:r>
          </a:p>
          <a:p>
            <a:pPr algn="ctr"/>
            <a:endParaRPr lang="fr-FR" sz="3600" b="1">
              <a:solidFill>
                <a:schemeClr val="bg1"/>
              </a:solidFill>
            </a:endParaRPr>
          </a:p>
          <a:p>
            <a:pPr algn="ctr"/>
            <a:r>
              <a:rPr lang="fr-FR" sz="3600" b="1">
                <a:solidFill>
                  <a:schemeClr val="bg1"/>
                </a:solidFill>
              </a:rPr>
              <a:t>(www.nwcsaf.org)</a:t>
            </a:r>
          </a:p>
        </p:txBody>
      </p:sp>
    </p:spTree>
    <p:extLst>
      <p:ext uri="{BB962C8B-B14F-4D97-AF65-F5344CB8AC3E}">
        <p14:creationId xmlns:p14="http://schemas.microsoft.com/office/powerpoint/2010/main" val="33279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503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830" y="1541609"/>
            <a:ext cx="5228808" cy="26399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39" y="1541992"/>
            <a:ext cx="5228808" cy="263956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815629" y="1541609"/>
            <a:ext cx="1133644" cy="369332"/>
          </a:xfrm>
          <a:prstGeom prst="rect">
            <a:avLst/>
          </a:prstGeom>
          <a:solidFill>
            <a:srgbClr val="B2B2B2">
              <a:alpha val="58039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DAY (</a:t>
            </a:r>
            <a:r>
              <a:rPr lang="ja-JP" altLang="fr-FR" b="1">
                <a:solidFill>
                  <a:schemeClr val="bg1"/>
                </a:solidFill>
              </a:rPr>
              <a:t>天</a:t>
            </a:r>
            <a:r>
              <a:rPr lang="fr-FR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05481" y="1556163"/>
            <a:ext cx="1340432" cy="369332"/>
          </a:xfrm>
          <a:prstGeom prst="rect">
            <a:avLst/>
          </a:prstGeom>
          <a:solidFill>
            <a:srgbClr val="B2B2B2">
              <a:alpha val="58039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NIGHT (</a:t>
            </a:r>
            <a:r>
              <a:rPr lang="ja-JP" altLang="fr-FR" b="1">
                <a:solidFill>
                  <a:schemeClr val="bg1"/>
                </a:solidFill>
              </a:rPr>
              <a:t>晚</a:t>
            </a:r>
            <a:r>
              <a:rPr lang="fr-FR" b="1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39" y="4235261"/>
            <a:ext cx="5228808" cy="26227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830" y="4215183"/>
            <a:ext cx="5228808" cy="264464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01240" y="1032607"/>
            <a:ext cx="11812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dirty="0" err="1">
                <a:solidFill>
                  <a:schemeClr val="bg1"/>
                </a:solidFill>
              </a:rPr>
              <a:t>Comparison</a:t>
            </a:r>
            <a:r>
              <a:rPr lang="fr-FR" sz="2000" b="1" u="sng" dirty="0">
                <a:solidFill>
                  <a:schemeClr val="bg1"/>
                </a:solidFill>
              </a:rPr>
              <a:t> of </a:t>
            </a:r>
            <a:r>
              <a:rPr lang="fr-FR" sz="2000" b="1" u="sng" dirty="0" err="1">
                <a:solidFill>
                  <a:srgbClr val="FF0000"/>
                </a:solidFill>
              </a:rPr>
              <a:t>PCPh</a:t>
            </a:r>
            <a:r>
              <a:rPr lang="fr-FR" sz="2000" b="1" u="sng" dirty="0">
                <a:solidFill>
                  <a:srgbClr val="FF0000"/>
                </a:solidFill>
              </a:rPr>
              <a:t> and </a:t>
            </a:r>
            <a:r>
              <a:rPr lang="fr-FR" sz="2000" b="1" u="sng" dirty="0" err="1">
                <a:solidFill>
                  <a:srgbClr val="FF0000"/>
                </a:solidFill>
              </a:rPr>
              <a:t>CRRPh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rgbClr val="FF0000"/>
                </a:solidFill>
              </a:rPr>
              <a:t>with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chemeClr val="bg1"/>
                </a:solidFill>
              </a:rPr>
              <a:t>precipitation</a:t>
            </a:r>
            <a:r>
              <a:rPr lang="fr-FR" sz="2000" b="1" u="sng" dirty="0">
                <a:solidFill>
                  <a:schemeClr val="bg1"/>
                </a:solidFill>
              </a:rPr>
              <a:t> radar network over Spain </a:t>
            </a:r>
            <a:r>
              <a:rPr lang="fr-FR" sz="2000" b="1" u="sng" dirty="0" smtClean="0">
                <a:solidFill>
                  <a:schemeClr val="bg1"/>
                </a:solidFill>
              </a:rPr>
              <a:t>(C </a:t>
            </a:r>
            <a:r>
              <a:rPr lang="fr-FR" sz="2000" b="1" u="sng" dirty="0">
                <a:solidFill>
                  <a:schemeClr val="bg1"/>
                </a:solidFill>
              </a:rPr>
              <a:t>Band ?)  </a:t>
            </a:r>
          </a:p>
        </p:txBody>
      </p:sp>
    </p:spTree>
    <p:extLst>
      <p:ext uri="{BB962C8B-B14F-4D97-AF65-F5344CB8AC3E}">
        <p14:creationId xmlns:p14="http://schemas.microsoft.com/office/powerpoint/2010/main" val="11679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68" y="1938042"/>
            <a:ext cx="4738046" cy="31501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999" y="1938042"/>
            <a:ext cx="4735148" cy="31863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29976" y="5617474"/>
            <a:ext cx="924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err="1">
                <a:solidFill>
                  <a:schemeClr val="bg1"/>
                </a:solidFill>
              </a:rPr>
              <a:t>Lower</a:t>
            </a:r>
            <a:r>
              <a:rPr lang="fr-FR" b="1">
                <a:solidFill>
                  <a:schemeClr val="bg1"/>
                </a:solidFill>
              </a:rPr>
              <a:t> are the </a:t>
            </a:r>
            <a:r>
              <a:rPr lang="fr-FR" b="1" err="1">
                <a:solidFill>
                  <a:schemeClr val="bg1"/>
                </a:solidFill>
              </a:rPr>
              <a:t>probability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higher</a:t>
            </a:r>
            <a:r>
              <a:rPr lang="fr-FR" b="1">
                <a:solidFill>
                  <a:schemeClr val="bg1"/>
                </a:solidFill>
              </a:rPr>
              <a:t> are the POD but </a:t>
            </a:r>
            <a:r>
              <a:rPr lang="fr-FR" b="1" err="1">
                <a:solidFill>
                  <a:schemeClr val="bg1"/>
                </a:solidFill>
              </a:rPr>
              <a:t>higher</a:t>
            </a:r>
            <a:r>
              <a:rPr lang="fr-FR" b="1">
                <a:solidFill>
                  <a:schemeClr val="bg1"/>
                </a:solidFill>
              </a:rPr>
              <a:t> are the FAR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>
                <a:solidFill>
                  <a:schemeClr val="bg1"/>
                </a:solidFill>
              </a:rPr>
              <a:t>Day time </a:t>
            </a:r>
            <a:r>
              <a:rPr lang="fr-FR" b="1" err="1">
                <a:solidFill>
                  <a:schemeClr val="bg1"/>
                </a:solidFill>
              </a:rPr>
              <a:t>precipitation</a:t>
            </a:r>
            <a:r>
              <a:rPr lang="fr-FR" b="1">
                <a:solidFill>
                  <a:schemeClr val="bg1"/>
                </a:solidFill>
              </a:rPr>
              <a:t> are </a:t>
            </a:r>
            <a:r>
              <a:rPr lang="fr-FR" b="1" err="1">
                <a:solidFill>
                  <a:schemeClr val="bg1"/>
                </a:solidFill>
              </a:rPr>
              <a:t>better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detected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with</a:t>
            </a:r>
            <a:r>
              <a:rPr lang="fr-FR" b="1">
                <a:solidFill>
                  <a:schemeClr val="bg1"/>
                </a:solidFill>
              </a:rPr>
              <a:t> </a:t>
            </a:r>
            <a:r>
              <a:rPr lang="fr-FR" b="1" err="1">
                <a:solidFill>
                  <a:schemeClr val="bg1"/>
                </a:solidFill>
              </a:rPr>
              <a:t>smaller</a:t>
            </a:r>
            <a:r>
              <a:rPr lang="fr-FR" b="1">
                <a:solidFill>
                  <a:schemeClr val="bg1"/>
                </a:solidFill>
              </a:rPr>
              <a:t> FAR </a:t>
            </a:r>
            <a:r>
              <a:rPr lang="fr-FR" b="1" err="1">
                <a:solidFill>
                  <a:schemeClr val="bg1"/>
                </a:solidFill>
              </a:rPr>
              <a:t>than</a:t>
            </a:r>
            <a:r>
              <a:rPr lang="fr-FR" b="1">
                <a:solidFill>
                  <a:schemeClr val="bg1"/>
                </a:solidFill>
              </a:rPr>
              <a:t> night time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3596" y="1023451"/>
            <a:ext cx="10164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dirty="0" err="1">
                <a:solidFill>
                  <a:schemeClr val="bg1"/>
                </a:solidFill>
              </a:rPr>
              <a:t>Comparison</a:t>
            </a:r>
            <a:r>
              <a:rPr lang="fr-FR" sz="2000" b="1" u="sng" dirty="0">
                <a:solidFill>
                  <a:schemeClr val="bg1"/>
                </a:solidFill>
              </a:rPr>
              <a:t> of </a:t>
            </a:r>
            <a:r>
              <a:rPr lang="fr-FR" sz="2000" b="1" u="sng" dirty="0" err="1">
                <a:solidFill>
                  <a:srgbClr val="FF0000"/>
                </a:solidFill>
              </a:rPr>
              <a:t>PCPh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rgbClr val="FF0000"/>
                </a:solidFill>
              </a:rPr>
              <a:t>with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chemeClr val="bg1"/>
                </a:solidFill>
              </a:rPr>
              <a:t>precipitation</a:t>
            </a:r>
            <a:r>
              <a:rPr lang="fr-FR" sz="2000" b="1" u="sng" dirty="0">
                <a:solidFill>
                  <a:schemeClr val="bg1"/>
                </a:solidFill>
              </a:rPr>
              <a:t> radar network over Spain </a:t>
            </a:r>
            <a:r>
              <a:rPr lang="fr-FR" sz="2000" b="1" u="sng" dirty="0" smtClean="0">
                <a:solidFill>
                  <a:schemeClr val="bg1"/>
                </a:solidFill>
              </a:rPr>
              <a:t>(C </a:t>
            </a:r>
            <a:r>
              <a:rPr lang="fr-FR" sz="2000" b="1" u="sng" dirty="0">
                <a:solidFill>
                  <a:schemeClr val="bg1"/>
                </a:solidFill>
              </a:rPr>
              <a:t>Band)  </a:t>
            </a:r>
          </a:p>
        </p:txBody>
      </p:sp>
    </p:spTree>
    <p:extLst>
      <p:ext uri="{BB962C8B-B14F-4D97-AF65-F5344CB8AC3E}">
        <p14:creationId xmlns:p14="http://schemas.microsoft.com/office/powerpoint/2010/main" val="351573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 COMPARISON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fr-FR" sz="2800" dirty="0">
                <a:solidFill>
                  <a:schemeClr val="bg1"/>
                </a:solidFill>
              </a:rPr>
              <a:t>比較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3596" y="1023451"/>
            <a:ext cx="1102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dirty="0" err="1">
                <a:solidFill>
                  <a:schemeClr val="bg1"/>
                </a:solidFill>
              </a:rPr>
              <a:t>Comparison</a:t>
            </a:r>
            <a:r>
              <a:rPr lang="fr-FR" sz="2000" b="1" u="sng" dirty="0">
                <a:solidFill>
                  <a:schemeClr val="bg1"/>
                </a:solidFill>
              </a:rPr>
              <a:t> of </a:t>
            </a:r>
            <a:r>
              <a:rPr lang="fr-FR" sz="2000" b="1" u="sng" dirty="0" err="1">
                <a:solidFill>
                  <a:srgbClr val="FF0000"/>
                </a:solidFill>
              </a:rPr>
              <a:t>PCPh</a:t>
            </a:r>
            <a:r>
              <a:rPr lang="fr-FR" sz="2000" b="1" u="sng" dirty="0">
                <a:solidFill>
                  <a:srgbClr val="FF0000"/>
                </a:solidFill>
              </a:rPr>
              <a:t> &amp; </a:t>
            </a:r>
            <a:r>
              <a:rPr lang="fr-FR" sz="2000" b="1" u="sng" dirty="0" err="1">
                <a:solidFill>
                  <a:srgbClr val="FF0000"/>
                </a:solidFill>
              </a:rPr>
              <a:t>CRRPh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rgbClr val="FF0000"/>
                </a:solidFill>
              </a:rPr>
              <a:t>with</a:t>
            </a:r>
            <a:r>
              <a:rPr lang="fr-FR" sz="2000" b="1" u="sng" dirty="0">
                <a:solidFill>
                  <a:srgbClr val="FF0000"/>
                </a:solidFill>
              </a:rPr>
              <a:t> </a:t>
            </a:r>
            <a:r>
              <a:rPr lang="fr-FR" sz="2000" b="1" u="sng" dirty="0" err="1">
                <a:solidFill>
                  <a:schemeClr val="bg1"/>
                </a:solidFill>
              </a:rPr>
              <a:t>precipitation</a:t>
            </a:r>
            <a:r>
              <a:rPr lang="fr-FR" sz="2000" b="1" u="sng" dirty="0">
                <a:solidFill>
                  <a:schemeClr val="bg1"/>
                </a:solidFill>
              </a:rPr>
              <a:t> radar network over </a:t>
            </a:r>
            <a:r>
              <a:rPr lang="fr-FR" sz="2000" b="1" u="sng" dirty="0" err="1" smtClean="0">
                <a:solidFill>
                  <a:schemeClr val="bg1"/>
                </a:solidFill>
              </a:rPr>
              <a:t>Japan</a:t>
            </a:r>
            <a:endParaRPr lang="fr-FR" sz="2000" b="1" u="sng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448" y="1899792"/>
            <a:ext cx="4300537" cy="3065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449" y="2224052"/>
            <a:ext cx="4300537" cy="277979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221376" y="2259461"/>
            <a:ext cx="1008609" cy="369332"/>
          </a:xfrm>
          <a:prstGeom prst="rect">
            <a:avLst/>
          </a:prstGeom>
          <a:solidFill>
            <a:srgbClr val="B2B2B2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[mm/h]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14" y="2410483"/>
            <a:ext cx="3280377" cy="308581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644" y="2520544"/>
            <a:ext cx="3139251" cy="30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800">
                <a:solidFill>
                  <a:schemeClr val="bg1"/>
                </a:solidFill>
              </a:rPr>
              <a:t>軟體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9"/>
          <a:stretch/>
        </p:blipFill>
        <p:spPr>
          <a:xfrm>
            <a:off x="417250" y="998320"/>
            <a:ext cx="4358935" cy="52827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81"/>
          <a:stretch/>
        </p:blipFill>
        <p:spPr>
          <a:xfrm>
            <a:off x="4386944" y="1388447"/>
            <a:ext cx="4405942" cy="3642857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sp>
        <p:nvSpPr>
          <p:cNvPr id="9" name="Trapèze 8"/>
          <p:cNvSpPr/>
          <p:nvPr/>
        </p:nvSpPr>
        <p:spPr>
          <a:xfrm rot="16200000">
            <a:off x="1294608" y="1938968"/>
            <a:ext cx="3642856" cy="2541815"/>
          </a:xfrm>
          <a:prstGeom prst="trapezoid">
            <a:avLst>
              <a:gd name="adj" fmla="val 66113"/>
            </a:avLst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gauche 9"/>
          <p:cNvSpPr/>
          <p:nvPr/>
        </p:nvSpPr>
        <p:spPr>
          <a:xfrm>
            <a:off x="6119622" y="2819400"/>
            <a:ext cx="3189515" cy="468086"/>
          </a:xfrm>
          <a:prstGeom prst="leftArrow">
            <a:avLst/>
          </a:prstGeom>
          <a:solidFill>
            <a:srgbClr val="0099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Satellites </a:t>
            </a:r>
          </a:p>
        </p:txBody>
      </p:sp>
      <p:sp>
        <p:nvSpPr>
          <p:cNvPr id="11" name="Flèche gauche 10"/>
          <p:cNvSpPr/>
          <p:nvPr/>
        </p:nvSpPr>
        <p:spPr>
          <a:xfrm>
            <a:off x="5814822" y="2245942"/>
            <a:ext cx="3189515" cy="468086"/>
          </a:xfrm>
          <a:prstGeom prst="leftArrow">
            <a:avLst/>
          </a:prstGeom>
          <a:solidFill>
            <a:srgbClr val="0099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FORECAST (NWP)</a:t>
            </a:r>
            <a:endParaRPr lang="fr-FR" dirty="0"/>
          </a:p>
        </p:txBody>
      </p:sp>
      <p:sp>
        <p:nvSpPr>
          <p:cNvPr id="12" name="Flèche gauche 11"/>
          <p:cNvSpPr/>
          <p:nvPr/>
        </p:nvSpPr>
        <p:spPr>
          <a:xfrm>
            <a:off x="5967222" y="2525486"/>
            <a:ext cx="3189515" cy="468086"/>
          </a:xfrm>
          <a:prstGeom prst="leftArrow">
            <a:avLst/>
          </a:prstGeom>
          <a:solidFill>
            <a:srgbClr val="0099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SST</a:t>
            </a:r>
          </a:p>
        </p:txBody>
      </p:sp>
    </p:spTree>
    <p:extLst>
      <p:ext uri="{BB962C8B-B14F-4D97-AF65-F5344CB8AC3E}">
        <p14:creationId xmlns:p14="http://schemas.microsoft.com/office/powerpoint/2010/main" val="314978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800">
                <a:solidFill>
                  <a:schemeClr val="bg1"/>
                </a:solidFill>
              </a:rPr>
              <a:t>軟體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1" y="998321"/>
            <a:ext cx="7270168" cy="51405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/>
          <a:stretch/>
        </p:blipFill>
        <p:spPr>
          <a:xfrm>
            <a:off x="4760623" y="702582"/>
            <a:ext cx="3190054" cy="5732065"/>
          </a:xfrm>
          <a:prstGeom prst="rect">
            <a:avLst/>
          </a:prstGeom>
        </p:spPr>
      </p:pic>
      <p:sp>
        <p:nvSpPr>
          <p:cNvPr id="7" name="Accolade ouvrante 6"/>
          <p:cNvSpPr/>
          <p:nvPr/>
        </p:nvSpPr>
        <p:spPr>
          <a:xfrm>
            <a:off x="2438930" y="702582"/>
            <a:ext cx="2321693" cy="5732065"/>
          </a:xfrm>
          <a:prstGeom prst="leftBrace">
            <a:avLst>
              <a:gd name="adj1" fmla="val 35722"/>
              <a:gd name="adj2" fmla="val 28937"/>
            </a:avLst>
          </a:prstGeom>
          <a:solidFill>
            <a:srgbClr val="009999"/>
          </a:solidFill>
          <a:ln w="7620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50" y="544285"/>
            <a:ext cx="3945599" cy="61414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/>
          <a:stretch/>
        </p:blipFill>
        <p:spPr>
          <a:xfrm>
            <a:off x="4760623" y="702582"/>
            <a:ext cx="3190054" cy="5732065"/>
          </a:xfrm>
          <a:prstGeom prst="rect">
            <a:avLst/>
          </a:prstGeom>
        </p:spPr>
      </p:pic>
      <p:sp>
        <p:nvSpPr>
          <p:cNvPr id="10" name="Accolade ouvrante 9"/>
          <p:cNvSpPr/>
          <p:nvPr/>
        </p:nvSpPr>
        <p:spPr>
          <a:xfrm>
            <a:off x="6183086" y="497884"/>
            <a:ext cx="2329694" cy="6141460"/>
          </a:xfrm>
          <a:prstGeom prst="leftBrace">
            <a:avLst>
              <a:gd name="adj1" fmla="val 35722"/>
              <a:gd name="adj2" fmla="val 57474"/>
            </a:avLst>
          </a:prstGeom>
          <a:solidFill>
            <a:srgbClr val="009999"/>
          </a:solidFill>
          <a:ln w="7620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0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488" y="3561471"/>
            <a:ext cx="2238113" cy="9106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380" y="1682750"/>
            <a:ext cx="6296025" cy="50673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373360" y="1689100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MSG 1 10,8µm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more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521380" y="6325454"/>
            <a:ext cx="2876108" cy="369332"/>
          </a:xfrm>
          <a:prstGeom prst="rect">
            <a:avLst/>
          </a:prstGeom>
          <a:solidFill>
            <a:srgbClr val="777777">
              <a:alpha val="49020"/>
            </a:srgbClr>
          </a:solidFill>
        </p:spPr>
        <p:txBody>
          <a:bodyPr wrap="none" rtlCol="0">
            <a:spAutoFit/>
          </a:bodyPr>
          <a:lstStyle/>
          <a:p>
            <a:r>
              <a:rPr lang="fr-FR" b="1" err="1">
                <a:solidFill>
                  <a:srgbClr val="00B050"/>
                </a:solidFill>
              </a:rPr>
              <a:t>Formed</a:t>
            </a:r>
            <a:r>
              <a:rPr lang="fr-FR" b="1">
                <a:solidFill>
                  <a:srgbClr val="00B050"/>
                </a:solidFill>
              </a:rPr>
              <a:t> Last 30 min </a:t>
            </a:r>
            <a:r>
              <a:rPr lang="fr-FR" b="1" err="1">
                <a:solidFill>
                  <a:srgbClr val="00B050"/>
                </a:solidFill>
              </a:rPr>
              <a:t>dev</a:t>
            </a:r>
            <a:r>
              <a:rPr lang="fr-FR" b="1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146925" y="6282095"/>
            <a:ext cx="2768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FF0000"/>
                </a:solidFill>
              </a:rPr>
              <a:t>Will Forme the </a:t>
            </a:r>
            <a:r>
              <a:rPr lang="fr-FR" sz="1600" b="1" err="1">
                <a:solidFill>
                  <a:srgbClr val="FF0000"/>
                </a:solidFill>
              </a:rPr>
              <a:t>next</a:t>
            </a:r>
            <a:r>
              <a:rPr lang="fr-FR" sz="1600" b="1">
                <a:solidFill>
                  <a:srgbClr val="FF0000"/>
                </a:solidFill>
              </a:rPr>
              <a:t> 30 min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598160" y="1781731"/>
            <a:ext cx="206017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20210207 14h00Z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540" y="1692275"/>
            <a:ext cx="6296025" cy="505777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5598160" y="1791256"/>
            <a:ext cx="294503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20210207 16h00Z (+2h00)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75233" y="2362190"/>
            <a:ext cx="495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Convective initiation </a:t>
            </a:r>
          </a:p>
          <a:p>
            <a:pPr algn="ctr"/>
            <a:r>
              <a:rPr lang="fr-FR" b="1" err="1">
                <a:solidFill>
                  <a:schemeClr val="bg1"/>
                </a:solidFill>
              </a:rPr>
              <a:t>is</a:t>
            </a:r>
            <a:r>
              <a:rPr lang="fr-FR" b="1">
                <a:solidFill>
                  <a:schemeClr val="bg1"/>
                </a:solidFill>
              </a:rPr>
              <a:t> on a </a:t>
            </a:r>
            <a:r>
              <a:rPr lang="fr-FR" b="1" err="1">
                <a:solidFill>
                  <a:schemeClr val="bg1"/>
                </a:solidFill>
              </a:rPr>
              <a:t>pre-operationnal</a:t>
            </a:r>
            <a:r>
              <a:rPr lang="fr-FR" b="1">
                <a:solidFill>
                  <a:schemeClr val="bg1"/>
                </a:solidFill>
              </a:rPr>
              <a:t> stage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13596" y="1023451"/>
            <a:ext cx="1102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b="1" u="sng" err="1">
                <a:solidFill>
                  <a:schemeClr val="bg1"/>
                </a:solidFill>
              </a:rPr>
              <a:t>Comparison</a:t>
            </a:r>
            <a:r>
              <a:rPr lang="fr-FR" sz="2000" b="1" u="sng">
                <a:solidFill>
                  <a:schemeClr val="bg1"/>
                </a:solidFill>
              </a:rPr>
              <a:t> of </a:t>
            </a:r>
            <a:r>
              <a:rPr lang="fr-FR" sz="2000" b="1" u="sng">
                <a:solidFill>
                  <a:srgbClr val="FF0000"/>
                </a:solidFill>
              </a:rPr>
              <a:t>Convective Initiation </a:t>
            </a:r>
            <a:r>
              <a:rPr lang="fr-FR" sz="2000" b="1" u="sng" err="1">
                <a:solidFill>
                  <a:srgbClr val="FF0000"/>
                </a:solidFill>
              </a:rPr>
              <a:t>with</a:t>
            </a:r>
            <a:r>
              <a:rPr lang="fr-FR" sz="2000" b="1" u="sng">
                <a:solidFill>
                  <a:srgbClr val="FF0000"/>
                </a:solidFill>
              </a:rPr>
              <a:t> </a:t>
            </a:r>
            <a:r>
              <a:rPr lang="fr-FR" sz="2000" b="1" u="sng" err="1">
                <a:solidFill>
                  <a:schemeClr val="bg1"/>
                </a:solidFill>
              </a:rPr>
              <a:t>echo</a:t>
            </a:r>
            <a:r>
              <a:rPr lang="fr-FR" sz="2000" b="1" u="sng">
                <a:solidFill>
                  <a:schemeClr val="bg1"/>
                </a:solidFill>
              </a:rPr>
              <a:t> radar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64648" y="6321970"/>
            <a:ext cx="2238113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chemeClr val="bg1"/>
                </a:solidFill>
              </a:rPr>
              <a:t>Radar </a:t>
            </a:r>
            <a:r>
              <a:rPr lang="fr-FR" sz="1600" b="1" err="1">
                <a:solidFill>
                  <a:schemeClr val="bg1"/>
                </a:solidFill>
              </a:rPr>
              <a:t>echo</a:t>
            </a:r>
            <a:r>
              <a:rPr lang="fr-FR" sz="1600" b="1">
                <a:solidFill>
                  <a:schemeClr val="bg1"/>
                </a:solidFill>
              </a:rPr>
              <a:t> &gt; 32 dBZ</a:t>
            </a:r>
          </a:p>
        </p:txBody>
      </p:sp>
      <p:cxnSp>
        <p:nvCxnSpPr>
          <p:cNvPr id="8" name="Connecteur droit avec flèche 7"/>
          <p:cNvCxnSpPr>
            <a:stCxn id="6" idx="3"/>
          </p:cNvCxnSpPr>
          <p:nvPr/>
        </p:nvCxnSpPr>
        <p:spPr>
          <a:xfrm flipV="1">
            <a:off x="5202761" y="3728720"/>
            <a:ext cx="5170599" cy="276252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72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4109" t="10124" r="5371"/>
          <a:stretch/>
        </p:blipFill>
        <p:spPr>
          <a:xfrm>
            <a:off x="833312" y="912327"/>
            <a:ext cx="10577638" cy="59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-1" y="0"/>
            <a:ext cx="12192001" cy="81674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more</a:t>
            </a:r>
            <a:endParaRPr 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06" y="1451166"/>
            <a:ext cx="6130013" cy="41604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2" y="1451166"/>
            <a:ext cx="5731542" cy="41604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963706" y="5784420"/>
            <a:ext cx="3972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 = </a:t>
            </a:r>
            <a:r>
              <a:rPr lang="fr-FR" b="1" dirty="0" err="1" smtClean="0">
                <a:solidFill>
                  <a:schemeClr val="bg1"/>
                </a:solidFill>
              </a:rPr>
              <a:t>Previous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product</a:t>
            </a:r>
            <a:r>
              <a:rPr lang="fr-FR" b="1" dirty="0" smtClean="0">
                <a:solidFill>
                  <a:schemeClr val="bg1"/>
                </a:solidFill>
              </a:rPr>
              <a:t> of </a:t>
            </a:r>
            <a:r>
              <a:rPr lang="fr-FR" b="1" dirty="0" err="1" smtClean="0">
                <a:solidFill>
                  <a:schemeClr val="bg1"/>
                </a:solidFill>
              </a:rPr>
              <a:t>same</a:t>
            </a:r>
            <a:r>
              <a:rPr lang="fr-FR" b="1" dirty="0" smtClean="0">
                <a:solidFill>
                  <a:schemeClr val="bg1"/>
                </a:solidFill>
              </a:rPr>
              <a:t> type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M = </a:t>
            </a:r>
            <a:r>
              <a:rPr lang="fr-FR" b="1" dirty="0" err="1" smtClean="0">
                <a:solidFill>
                  <a:schemeClr val="bg1"/>
                </a:solidFill>
              </a:rPr>
              <a:t>Mandatory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O = </a:t>
            </a:r>
            <a:r>
              <a:rPr lang="fr-FR" b="1" dirty="0" err="1" smtClean="0">
                <a:solidFill>
                  <a:schemeClr val="bg1"/>
                </a:solidFill>
              </a:rPr>
              <a:t>Optional</a:t>
            </a:r>
            <a:endParaRPr lang="fr-FR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36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r="11944"/>
          <a:stretch/>
        </p:blipFill>
        <p:spPr>
          <a:xfrm>
            <a:off x="1346199" y="1260699"/>
            <a:ext cx="9499600" cy="487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(</a:t>
            </a:r>
            <a:r>
              <a:rPr lang="ja-JP" altLang="fr-F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前言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" y="1286011"/>
            <a:ext cx="11404600" cy="338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9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400">
                <a:solidFill>
                  <a:schemeClr val="bg1"/>
                </a:solidFill>
              </a:rPr>
              <a:t>軟體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55" y="940078"/>
            <a:ext cx="8757087" cy="5917922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02546" y="2383370"/>
            <a:ext cx="10512425" cy="2801190"/>
          </a:xfrm>
          <a:prstGeom prst="rect">
            <a:avLst/>
          </a:prstGeom>
          <a:solidFill>
            <a:srgbClr val="EAEAEA">
              <a:alpha val="60000"/>
            </a:srgbClr>
          </a:solidFill>
          <a:ln>
            <a:noFill/>
          </a:ln>
          <a:effectLst/>
        </p:spPr>
        <p:txBody>
          <a:bodyPr/>
          <a:lstStyle>
            <a:lvl1pPr marL="342900" indent="-342900"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s-ES" altLang="es-ES" sz="2200" b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s-ES" altLang="es-ES" sz="2200" b="1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 u="sng">
                <a:latin typeface="Arial Narrow" panose="020B0606020202030204" pitchFamily="34" charset="0"/>
                <a:cs typeface="Arial" panose="020B0604020202020204" pitchFamily="34" charset="0"/>
              </a:rPr>
              <a:t>The installation takes then only 2 steps</a:t>
            </a: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, which need less than </a:t>
            </a:r>
            <a:r>
              <a:rPr lang="en-GB" altLang="es-ES" sz="2200" b="1" u="sng">
                <a:latin typeface="Arial Narrow" panose="020B0606020202030204" pitchFamily="34" charset="0"/>
                <a:cs typeface="Arial" panose="020B0604020202020204" pitchFamily="34" charset="0"/>
              </a:rPr>
              <a:t>ONE HOUR</a:t>
            </a: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 to be ready: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	+ Download and decompress the software files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         (2 different software tar files + 1 Auxiliary dataset for each satellite used).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	+ Run the installation script.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n-GB" altLang="es-ES" sz="1100" b="1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n-GB" altLang="es-ES" sz="1100" b="1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Nothing else is needed. All software/libraries/additional elements to run and visualize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NWCSAF NWC/GEO software package are installed and ready to run with this!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s-ES" altLang="es-ES" sz="2200" b="1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800">
                <a:solidFill>
                  <a:schemeClr val="bg1"/>
                </a:solidFill>
              </a:rPr>
              <a:t>軟體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66763" y="5084763"/>
            <a:ext cx="97218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endParaRPr lang="en-GB" altLang="es-ES" sz="2200" b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Other environments like SUSE and </a:t>
            </a:r>
            <a:r>
              <a:rPr lang="en-GB" altLang="es-ES" sz="2200" b="1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Debian</a:t>
            </a:r>
            <a:r>
              <a:rPr lang="en-GB" alt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are not officially supported,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but	</a:t>
            </a:r>
            <a:r>
              <a:rPr lang="en-GB" altLang="es-ES" sz="2200" b="1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some NWCSAF users have also tested them successfully</a:t>
            </a:r>
            <a:r>
              <a:rPr lang="en-GB" altLang="es-ES" sz="2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9788" y="981075"/>
            <a:ext cx="10009187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200000"/>
              <a:defRPr/>
            </a:pPr>
            <a:r>
              <a:rPr lang="en-GB" altLang="es-ES" sz="2200" b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Hardware resources </a:t>
            </a:r>
            <a:r>
              <a:rPr lang="en-GB" altLang="es-ES" sz="2200" b="1">
                <a:latin typeface="Arial Narrow" panose="020B0606020202030204" pitchFamily="34" charset="0"/>
                <a:cs typeface="Arial" panose="020B0604020202020204" pitchFamily="34" charset="0"/>
              </a:rPr>
              <a:t>needed to run NWC/GEO Software package are </a:t>
            </a:r>
            <a:r>
              <a:rPr lang="en-GB" altLang="es-ES" sz="2200" b="1">
                <a:solidFill>
                  <a:srgbClr val="CC33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relatively small</a:t>
            </a:r>
            <a:r>
              <a:rPr lang="en-GB" altLang="es-ES" sz="22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endParaRPr lang="en-GB" altLang="es-ES" sz="1800" b="1">
              <a:solidFill>
                <a:schemeClr val="bg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341438"/>
            <a:ext cx="77057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5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81674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software (</a:t>
            </a:r>
            <a:r>
              <a:rPr lang="ja-JP" altLang="fr-FR" sz="2800">
                <a:solidFill>
                  <a:schemeClr val="bg1"/>
                </a:solidFill>
              </a:rPr>
              <a:t>軟體</a:t>
            </a: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1791" y="1056444"/>
            <a:ext cx="39212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NWCGEO </a:t>
            </a:r>
            <a:r>
              <a:rPr lang="fr-FR" b="1" err="1">
                <a:solidFill>
                  <a:schemeClr val="bg1"/>
                </a:solidFill>
              </a:rPr>
              <a:t>officially</a:t>
            </a:r>
            <a:r>
              <a:rPr lang="fr-FR" b="1">
                <a:solidFill>
                  <a:schemeClr val="bg1"/>
                </a:solidFill>
              </a:rPr>
              <a:t> support </a:t>
            </a:r>
          </a:p>
          <a:p>
            <a:pPr marL="342900" indent="-342900">
              <a:buFont typeface="+mj-lt"/>
              <a:buAutoNum type="arabicPeriod"/>
            </a:pPr>
            <a:r>
              <a:rPr lang="fr-FR">
                <a:solidFill>
                  <a:schemeClr val="bg1"/>
                </a:solidFill>
              </a:rPr>
              <a:t>MSG 1/2/3/4, </a:t>
            </a:r>
          </a:p>
          <a:p>
            <a:pPr marL="342900" indent="-342900">
              <a:buFont typeface="+mj-lt"/>
              <a:buAutoNum type="arabicPeriod"/>
            </a:pPr>
            <a:r>
              <a:rPr lang="fr-FR">
                <a:solidFill>
                  <a:schemeClr val="bg1"/>
                </a:solidFill>
              </a:rPr>
              <a:t>GOES 16/17/18, </a:t>
            </a:r>
          </a:p>
          <a:p>
            <a:pPr marL="342900" indent="-342900">
              <a:buFont typeface="+mj-lt"/>
              <a:buAutoNum type="arabicPeriod"/>
            </a:pPr>
            <a:r>
              <a:rPr lang="fr-FR">
                <a:solidFill>
                  <a:schemeClr val="bg1"/>
                </a:solidFill>
              </a:rPr>
              <a:t>HIMAWARI 8/9, </a:t>
            </a:r>
          </a:p>
          <a:p>
            <a:pPr marL="342900" indent="-342900">
              <a:buFont typeface="+mj-lt"/>
              <a:buAutoNum type="arabicPeriod"/>
            </a:pPr>
            <a:r>
              <a:rPr lang="fr-FR">
                <a:solidFill>
                  <a:schemeClr val="bg1"/>
                </a:solidFill>
              </a:rPr>
              <a:t>MTG I1 (</a:t>
            </a:r>
            <a:r>
              <a:rPr lang="fr-FR" err="1">
                <a:solidFill>
                  <a:schemeClr val="bg1"/>
                </a:solidFill>
              </a:rPr>
              <a:t>commissioning</a:t>
            </a:r>
            <a:r>
              <a:rPr lang="fr-FR">
                <a:solidFill>
                  <a:schemeClr val="bg1"/>
                </a:solidFill>
              </a:rPr>
              <a:t> phase)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93101" y="1056444"/>
            <a:ext cx="5326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NWCGEO </a:t>
            </a:r>
            <a:r>
              <a:rPr lang="fr-FR" b="1" dirty="0" err="1">
                <a:solidFill>
                  <a:schemeClr val="bg1"/>
                </a:solidFill>
              </a:rPr>
              <a:t>runs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many</a:t>
            </a:r>
            <a:r>
              <a:rPr lang="fr-FR" b="1" dirty="0">
                <a:solidFill>
                  <a:schemeClr val="bg1"/>
                </a:solidFill>
              </a:rPr>
              <a:t> options, main </a:t>
            </a:r>
            <a:r>
              <a:rPr lang="fr-FR" b="1" dirty="0" err="1">
                <a:solidFill>
                  <a:schemeClr val="bg1"/>
                </a:solidFill>
              </a:rPr>
              <a:t>ones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that</a:t>
            </a:r>
            <a:r>
              <a:rPr lang="fr-FR" b="1" dirty="0">
                <a:solidFill>
                  <a:schemeClr val="bg1"/>
                </a:solidFill>
              </a:rPr>
              <a:t> must </a:t>
            </a:r>
            <a:r>
              <a:rPr lang="fr-FR" b="1" dirty="0" err="1">
                <a:solidFill>
                  <a:schemeClr val="bg1"/>
                </a:solidFill>
              </a:rPr>
              <a:t>be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known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bg1"/>
                </a:solidFill>
              </a:rPr>
              <a:t>only</a:t>
            </a:r>
            <a:r>
              <a:rPr lang="fr-FR" dirty="0">
                <a:solidFill>
                  <a:schemeClr val="bg1"/>
                </a:solidFill>
              </a:rPr>
              <a:t> satellite </a:t>
            </a:r>
            <a:r>
              <a:rPr lang="fr-FR" dirty="0" smtClean="0">
                <a:solidFill>
                  <a:schemeClr val="bg1"/>
                </a:solidFill>
              </a:rPr>
              <a:t>(MANDATORY)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Satellite + </a:t>
            </a:r>
            <a:r>
              <a:rPr lang="fr-FR" dirty="0" err="1">
                <a:solidFill>
                  <a:schemeClr val="bg1"/>
                </a:solidFill>
              </a:rPr>
              <a:t>forecast</a:t>
            </a:r>
            <a:r>
              <a:rPr lang="fr-FR" dirty="0">
                <a:solidFill>
                  <a:schemeClr val="bg1"/>
                </a:solidFill>
              </a:rPr>
              <a:t> (GFS, ECMWF, ARPEGE)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Satellite + </a:t>
            </a:r>
            <a:r>
              <a:rPr lang="fr-FR" dirty="0" err="1">
                <a:solidFill>
                  <a:schemeClr val="bg1"/>
                </a:solidFill>
              </a:rPr>
              <a:t>forecast</a:t>
            </a:r>
            <a:r>
              <a:rPr lang="fr-FR" dirty="0">
                <a:solidFill>
                  <a:schemeClr val="bg1"/>
                </a:solidFill>
              </a:rPr>
              <a:t> + SST </a:t>
            </a:r>
            <a:r>
              <a:rPr lang="fr-FR" dirty="0" smtClean="0">
                <a:solidFill>
                  <a:schemeClr val="bg1"/>
                </a:solidFill>
              </a:rPr>
              <a:t>(OSTIA)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31791" y="2810770"/>
            <a:ext cx="109226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Most of the </a:t>
            </a:r>
            <a:r>
              <a:rPr lang="fr-FR" b="1" dirty="0" err="1">
                <a:solidFill>
                  <a:schemeClr val="bg1"/>
                </a:solidFill>
              </a:rPr>
              <a:t>algorithms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using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differences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between</a:t>
            </a:r>
            <a:r>
              <a:rPr lang="fr-FR" b="1" dirty="0">
                <a:solidFill>
                  <a:schemeClr val="bg1"/>
                </a:solidFill>
              </a:rPr>
              <a:t> satellite </a:t>
            </a:r>
            <a:r>
              <a:rPr lang="fr-FR" b="1" dirty="0" err="1">
                <a:solidFill>
                  <a:schemeClr val="bg1"/>
                </a:solidFill>
              </a:rPr>
              <a:t>channels</a:t>
            </a:r>
            <a:r>
              <a:rPr lang="fr-FR" b="1" dirty="0">
                <a:solidFill>
                  <a:schemeClr val="bg1"/>
                </a:solidFill>
              </a:rPr>
              <a:t> and regards to </a:t>
            </a:r>
            <a:r>
              <a:rPr lang="fr-FR" b="1" dirty="0" err="1">
                <a:solidFill>
                  <a:schemeClr val="bg1"/>
                </a:solidFill>
              </a:rPr>
              <a:t>atmosphere</a:t>
            </a:r>
            <a:r>
              <a:rPr lang="fr-FR" b="1" dirty="0">
                <a:solidFill>
                  <a:schemeClr val="bg1"/>
                </a:solidFill>
              </a:rPr>
              <a:t> conditions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no </a:t>
            </a:r>
            <a:r>
              <a:rPr lang="fr-FR" b="1" dirty="0" err="1">
                <a:solidFill>
                  <a:schemeClr val="bg1"/>
                </a:solidFill>
              </a:rPr>
              <a:t>clouds</a:t>
            </a:r>
            <a:r>
              <a:rPr lang="fr-FR" b="1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err="1">
                <a:solidFill>
                  <a:schemeClr val="bg1"/>
                </a:solidFill>
              </a:rPr>
              <a:t>Tresholds</a:t>
            </a:r>
            <a:r>
              <a:rPr lang="fr-FR" dirty="0">
                <a:solidFill>
                  <a:schemeClr val="bg1"/>
                </a:solidFill>
              </a:rPr>
              <a:t> tables help to </a:t>
            </a:r>
            <a:r>
              <a:rPr lang="fr-FR" dirty="0" err="1">
                <a:solidFill>
                  <a:schemeClr val="bg1"/>
                </a:solidFill>
              </a:rPr>
              <a:t>settle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properties</a:t>
            </a:r>
            <a:r>
              <a:rPr lang="fr-FR" dirty="0">
                <a:solidFill>
                  <a:schemeClr val="bg1"/>
                </a:solidFill>
              </a:rPr>
              <a:t> of the </a:t>
            </a:r>
            <a:r>
              <a:rPr lang="fr-FR" dirty="0" err="1">
                <a:solidFill>
                  <a:schemeClr val="bg1"/>
                </a:solidFill>
              </a:rPr>
              <a:t>clouds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precipitation</a:t>
            </a:r>
            <a:r>
              <a:rPr lang="fr-FR" dirty="0">
                <a:solidFill>
                  <a:schemeClr val="bg1"/>
                </a:solidFill>
              </a:rPr>
              <a:t>, etc…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>
                <a:solidFill>
                  <a:schemeClr val="bg1"/>
                </a:solidFill>
              </a:rPr>
              <a:t>When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only</a:t>
            </a:r>
            <a:r>
              <a:rPr lang="fr-FR" dirty="0">
                <a:solidFill>
                  <a:schemeClr val="bg1"/>
                </a:solidFill>
              </a:rPr>
              <a:t> satellite are the </a:t>
            </a:r>
            <a:r>
              <a:rPr lang="fr-FR" dirty="0" err="1">
                <a:solidFill>
                  <a:schemeClr val="bg1"/>
                </a:solidFill>
              </a:rPr>
              <a:t>only</a:t>
            </a:r>
            <a:r>
              <a:rPr lang="fr-FR" dirty="0">
                <a:solidFill>
                  <a:schemeClr val="bg1"/>
                </a:solidFill>
              </a:rPr>
              <a:t> input, </a:t>
            </a:r>
            <a:r>
              <a:rPr lang="fr-FR" dirty="0" err="1">
                <a:solidFill>
                  <a:schemeClr val="bg1"/>
                </a:solidFill>
              </a:rPr>
              <a:t>Climatology</a:t>
            </a:r>
            <a:r>
              <a:rPr lang="fr-FR" dirty="0">
                <a:solidFill>
                  <a:schemeClr val="bg1"/>
                </a:solidFill>
              </a:rPr>
              <a:t> in the </a:t>
            </a:r>
            <a:r>
              <a:rPr lang="fr-FR" dirty="0" err="1">
                <a:solidFill>
                  <a:schemeClr val="bg1"/>
                </a:solidFill>
              </a:rPr>
              <a:t>channels</a:t>
            </a:r>
            <a:r>
              <a:rPr lang="fr-FR" dirty="0">
                <a:solidFill>
                  <a:schemeClr val="bg1"/>
                </a:solidFill>
              </a:rPr>
              <a:t>’ </a:t>
            </a:r>
            <a:r>
              <a:rPr lang="fr-FR" dirty="0" err="1">
                <a:solidFill>
                  <a:schemeClr val="bg1"/>
                </a:solidFill>
              </a:rPr>
              <a:t>spectrum</a:t>
            </a:r>
            <a:r>
              <a:rPr lang="fr-FR" dirty="0">
                <a:solidFill>
                  <a:schemeClr val="bg1"/>
                </a:solidFill>
              </a:rPr>
              <a:t> satellite are </a:t>
            </a:r>
            <a:r>
              <a:rPr lang="fr-FR" dirty="0" err="1">
                <a:solidFill>
                  <a:schemeClr val="bg1"/>
                </a:solidFill>
              </a:rPr>
              <a:t>used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less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accurate</a:t>
            </a:r>
            <a:r>
              <a:rPr lang="fr-FR" dirty="0" smtClean="0">
                <a:solidFill>
                  <a:schemeClr val="bg1"/>
                </a:solidFill>
              </a:rPr>
              <a:t>): not all </a:t>
            </a:r>
            <a:r>
              <a:rPr lang="fr-FR" dirty="0" err="1" smtClean="0">
                <a:solidFill>
                  <a:schemeClr val="bg1"/>
                </a:solidFill>
              </a:rPr>
              <a:t>products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can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be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generated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without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forecast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 err="1">
                <a:solidFill>
                  <a:schemeClr val="bg1"/>
                </a:solidFill>
              </a:rPr>
              <a:t>Forecast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allows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b="1" dirty="0" err="1">
                <a:solidFill>
                  <a:schemeClr val="bg1"/>
                </a:solidFill>
              </a:rPr>
              <a:t>calculate</a:t>
            </a:r>
            <a:r>
              <a:rPr lang="fr-FR" b="1" dirty="0">
                <a:solidFill>
                  <a:schemeClr val="bg1"/>
                </a:solidFill>
              </a:rPr>
              <a:t> radiative conditions of the </a:t>
            </a:r>
            <a:r>
              <a:rPr lang="fr-FR" b="1" dirty="0" err="1">
                <a:solidFill>
                  <a:schemeClr val="bg1"/>
                </a:solidFill>
              </a:rPr>
              <a:t>predicted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atmosphere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with</a:t>
            </a:r>
            <a:r>
              <a:rPr lang="fr-FR" b="1" dirty="0">
                <a:solidFill>
                  <a:srgbClr val="FF0000"/>
                </a:solidFill>
              </a:rPr>
              <a:t> no </a:t>
            </a:r>
            <a:r>
              <a:rPr lang="fr-FR" b="1" dirty="0" err="1">
                <a:solidFill>
                  <a:srgbClr val="FF0000"/>
                </a:solidFill>
              </a:rPr>
              <a:t>clouds</a:t>
            </a:r>
            <a:r>
              <a:rPr lang="fr-FR" b="1" dirty="0">
                <a:solidFill>
                  <a:srgbClr val="FF0000"/>
                </a:solidFill>
              </a:rPr>
              <a:t> (</a:t>
            </a:r>
            <a:r>
              <a:rPr lang="fr-FR" b="1" dirty="0" err="1">
                <a:solidFill>
                  <a:srgbClr val="FF0000"/>
                </a:solidFill>
              </a:rPr>
              <a:t>Clear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Sky</a:t>
            </a:r>
            <a:r>
              <a:rPr lang="fr-FR" b="1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dirty="0">
                <a:solidFill>
                  <a:schemeClr val="bg1"/>
                </a:solidFill>
              </a:rPr>
              <a:t>SST </a:t>
            </a:r>
            <a:r>
              <a:rPr lang="fr-FR" dirty="0">
                <a:solidFill>
                  <a:schemeClr val="bg1"/>
                </a:solidFill>
              </a:rPr>
              <a:t>(</a:t>
            </a:r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the day </a:t>
            </a:r>
            <a:r>
              <a:rPr lang="fr-FR" dirty="0" err="1">
                <a:solidFill>
                  <a:schemeClr val="bg1"/>
                </a:solidFill>
              </a:rPr>
              <a:t>before</a:t>
            </a:r>
            <a:r>
              <a:rPr lang="fr-FR" dirty="0">
                <a:solidFill>
                  <a:schemeClr val="bg1"/>
                </a:solidFill>
              </a:rPr>
              <a:t> and day before-1) </a:t>
            </a:r>
            <a:r>
              <a:rPr lang="fr-FR" b="1" dirty="0">
                <a:solidFill>
                  <a:schemeClr val="bg1"/>
                </a:solidFill>
              </a:rPr>
              <a:t>help the radiative transfert simulation </a:t>
            </a:r>
            <a:r>
              <a:rPr lang="fr-FR" dirty="0">
                <a:solidFill>
                  <a:schemeClr val="bg1"/>
                </a:solidFill>
              </a:rPr>
              <a:t>and </a:t>
            </a:r>
            <a:r>
              <a:rPr lang="fr-FR" dirty="0" err="1">
                <a:solidFill>
                  <a:schemeClr val="bg1"/>
                </a:solidFill>
              </a:rPr>
              <a:t>calculating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b="1" dirty="0">
                <a:solidFill>
                  <a:schemeClr val="bg1"/>
                </a:solidFill>
              </a:rPr>
              <a:t>simulations </a:t>
            </a:r>
            <a:r>
              <a:rPr lang="fr-FR" b="1" dirty="0" err="1">
                <a:solidFill>
                  <a:schemeClr val="bg1"/>
                </a:solidFill>
              </a:rPr>
              <a:t>error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(estimation in </a:t>
            </a:r>
            <a:r>
              <a:rPr lang="fr-FR" dirty="0" err="1">
                <a:solidFill>
                  <a:schemeClr val="bg1"/>
                </a:solidFill>
              </a:rPr>
              <a:t>clear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sky</a:t>
            </a:r>
            <a:r>
              <a:rPr lang="fr-FR" dirty="0">
                <a:solidFill>
                  <a:schemeClr val="bg1"/>
                </a:solidFill>
              </a:rPr>
              <a:t> over </a:t>
            </a:r>
            <a:r>
              <a:rPr lang="fr-FR" dirty="0" err="1">
                <a:solidFill>
                  <a:schemeClr val="bg1"/>
                </a:solidFill>
              </a:rPr>
              <a:t>ocean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during</a:t>
            </a:r>
            <a:r>
              <a:rPr lang="fr-FR" dirty="0">
                <a:solidFill>
                  <a:schemeClr val="bg1"/>
                </a:solidFill>
              </a:rPr>
              <a:t> the night)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82029" y="3457101"/>
            <a:ext cx="11227939" cy="923330"/>
          </a:xfrm>
          <a:prstGeom prst="rect">
            <a:avLst/>
          </a:prstGeom>
          <a:solidFill>
            <a:srgbClr val="DDDDDD">
              <a:alpha val="69804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err="1">
                <a:solidFill>
                  <a:srgbClr val="FF0000"/>
                </a:solidFill>
              </a:rPr>
              <a:t>Becarefull</a:t>
            </a:r>
            <a:r>
              <a:rPr lang="fr-FR" b="1">
                <a:solidFill>
                  <a:srgbClr val="FF0000"/>
                </a:solidFill>
              </a:rPr>
              <a:t> to the settings </a:t>
            </a:r>
            <a:r>
              <a:rPr lang="fr-FR" b="1" err="1">
                <a:solidFill>
                  <a:srgbClr val="FF0000"/>
                </a:solidFill>
              </a:rPr>
              <a:t>you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choose</a:t>
            </a:r>
            <a:r>
              <a:rPr lang="fr-FR" b="1">
                <a:solidFill>
                  <a:srgbClr val="FF0000"/>
                </a:solidFill>
              </a:rPr>
              <a:t>, if </a:t>
            </a:r>
            <a:r>
              <a:rPr lang="fr-FR" b="1" err="1">
                <a:solidFill>
                  <a:srgbClr val="FF0000"/>
                </a:solidFill>
              </a:rPr>
              <a:t>you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provide</a:t>
            </a:r>
            <a:r>
              <a:rPr lang="fr-FR" b="1">
                <a:solidFill>
                  <a:srgbClr val="FF0000"/>
                </a:solidFill>
              </a:rPr>
              <a:t> the satellite observations, the program </a:t>
            </a:r>
            <a:r>
              <a:rPr lang="fr-FR" b="1" err="1">
                <a:solidFill>
                  <a:srgbClr val="FF0000"/>
                </a:solidFill>
              </a:rPr>
              <a:t>will</a:t>
            </a:r>
            <a:r>
              <a:rPr lang="fr-FR" b="1">
                <a:solidFill>
                  <a:srgbClr val="FF0000"/>
                </a:solidFill>
              </a:rPr>
              <a:t> not stop if </a:t>
            </a:r>
            <a:r>
              <a:rPr lang="fr-FR" b="1" err="1">
                <a:solidFill>
                  <a:srgbClr val="FF0000"/>
                </a:solidFill>
              </a:rPr>
              <a:t>he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cannot</a:t>
            </a:r>
            <a:r>
              <a:rPr lang="fr-FR" b="1">
                <a:solidFill>
                  <a:srgbClr val="FF0000"/>
                </a:solidFill>
              </a:rPr>
              <a:t> use the </a:t>
            </a:r>
            <a:r>
              <a:rPr lang="fr-FR" b="1" err="1">
                <a:solidFill>
                  <a:srgbClr val="FF0000"/>
                </a:solidFill>
              </a:rPr>
              <a:t>Forecast</a:t>
            </a:r>
            <a:r>
              <a:rPr lang="fr-FR" b="1">
                <a:solidFill>
                  <a:srgbClr val="FF0000"/>
                </a:solidFill>
              </a:rPr>
              <a:t> and SST, </a:t>
            </a:r>
            <a:r>
              <a:rPr lang="fr-FR" b="1" err="1">
                <a:solidFill>
                  <a:srgbClr val="FF0000"/>
                </a:solidFill>
              </a:rPr>
              <a:t>it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is</a:t>
            </a:r>
            <a:r>
              <a:rPr lang="fr-FR" b="1">
                <a:solidFill>
                  <a:srgbClr val="FF0000"/>
                </a:solidFill>
              </a:rPr>
              <a:t> important to check the log files to </a:t>
            </a:r>
            <a:r>
              <a:rPr lang="fr-FR" b="1" err="1">
                <a:solidFill>
                  <a:srgbClr val="FF0000"/>
                </a:solidFill>
              </a:rPr>
              <a:t>make</a:t>
            </a:r>
            <a:r>
              <a:rPr lang="fr-FR" b="1">
                <a:solidFill>
                  <a:srgbClr val="FF0000"/>
                </a:solidFill>
              </a:rPr>
              <a:t> sure </a:t>
            </a:r>
            <a:r>
              <a:rPr lang="fr-FR" b="1" err="1">
                <a:solidFill>
                  <a:srgbClr val="FF0000"/>
                </a:solidFill>
              </a:rPr>
              <a:t>they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were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used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during</a:t>
            </a:r>
            <a:r>
              <a:rPr lang="fr-FR" b="1">
                <a:solidFill>
                  <a:srgbClr val="FF0000"/>
                </a:solidFill>
              </a:rPr>
              <a:t> the </a:t>
            </a:r>
            <a:r>
              <a:rPr lang="fr-FR" b="1" err="1">
                <a:solidFill>
                  <a:srgbClr val="FF0000"/>
                </a:solidFill>
              </a:rPr>
              <a:t>processing</a:t>
            </a:r>
            <a:r>
              <a:rPr lang="fr-FR" b="1">
                <a:solidFill>
                  <a:srgbClr val="FF0000"/>
                </a:solidFill>
              </a:rPr>
              <a:t> if </a:t>
            </a:r>
            <a:r>
              <a:rPr lang="fr-FR" b="1" err="1">
                <a:solidFill>
                  <a:srgbClr val="FF0000"/>
                </a:solidFill>
              </a:rPr>
              <a:t>you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were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 err="1">
                <a:solidFill>
                  <a:srgbClr val="FF0000"/>
                </a:solidFill>
              </a:rPr>
              <a:t>willing</a:t>
            </a:r>
            <a:r>
              <a:rPr lang="fr-FR" b="1">
                <a:solidFill>
                  <a:srgbClr val="FF0000"/>
                </a:solidFill>
              </a:rPr>
              <a:t> to !</a:t>
            </a:r>
          </a:p>
        </p:txBody>
      </p:sp>
    </p:spTree>
    <p:extLst>
      <p:ext uri="{BB962C8B-B14F-4D97-AF65-F5344CB8AC3E}">
        <p14:creationId xmlns:p14="http://schemas.microsoft.com/office/powerpoint/2010/main" val="29005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80</TotalTime>
  <Words>1955</Words>
  <Application>Microsoft Office PowerPoint</Application>
  <PresentationFormat>Grand écran</PresentationFormat>
  <Paragraphs>382</Paragraphs>
  <Slides>40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59" baseType="lpstr">
      <vt:lpstr>Microsoft YaHei</vt:lpstr>
      <vt:lpstr>ＭＳ Ｐゴシック</vt:lpstr>
      <vt:lpstr>SimSun</vt:lpstr>
      <vt:lpstr>Arial</vt:lpstr>
      <vt:lpstr>Arial Narrow</vt:lpstr>
      <vt:lpstr>Calibri</vt:lpstr>
      <vt:lpstr>Calibri Light</vt:lpstr>
      <vt:lpstr>Century Gothic</vt:lpstr>
      <vt:lpstr>Droid Sans Fallback</vt:lpstr>
      <vt:lpstr>FreeSans</vt:lpstr>
      <vt:lpstr>Liberation Sans</vt:lpstr>
      <vt:lpstr>Liberation Serif</vt:lpstr>
      <vt:lpstr>Lucida Sans Unicode</vt:lpstr>
      <vt:lpstr>Mangal</vt:lpstr>
      <vt:lpstr>メイリオ</vt:lpstr>
      <vt:lpstr>Symbol</vt:lpstr>
      <vt:lpstr>Wingdings</vt:lpstr>
      <vt:lpstr>Wingdings 3</vt:lpstr>
      <vt:lpstr>Secteur</vt:lpstr>
      <vt:lpstr>NWCGEO a suite of softwares dedicated to nowcasting and short range forecasting for the belt of geostationnary satellites </vt:lpstr>
      <vt:lpstr>INTRODUCTION (前言)</vt:lpstr>
      <vt:lpstr>INTRODUCTION (前言)</vt:lpstr>
      <vt:lpstr>INTRODUCTION (前言)</vt:lpstr>
      <vt:lpstr>INTRODUCTION (前言)</vt:lpstr>
      <vt:lpstr>INTRODUCTION (前言)</vt:lpstr>
      <vt:lpstr>The software (軟體)</vt:lpstr>
      <vt:lpstr>The software (軟體)</vt:lpstr>
      <vt:lpstr>The software (軟體)</vt:lpstr>
      <vt:lpstr>Présentation PowerPoint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The satellite products (衛星生產)</vt:lpstr>
      <vt:lpstr>SOME COMPARISON (比較)</vt:lpstr>
      <vt:lpstr>SOME COMPARISON (比較)</vt:lpstr>
      <vt:lpstr>SOME COMPARISON (比較)</vt:lpstr>
      <vt:lpstr>SOME COMPARISON (比較)</vt:lpstr>
      <vt:lpstr>SOME COMPARISON (比較)</vt:lpstr>
      <vt:lpstr>R&amp;D Until 2027 (研究與開發)</vt:lpstr>
      <vt:lpstr>R&amp;D Until 2027 (研究與開發)</vt:lpstr>
      <vt:lpstr>Case Study (舉例)</vt:lpstr>
      <vt:lpstr>Présentation PowerPoint</vt:lpstr>
      <vt:lpstr>Présentation PowerPoint</vt:lpstr>
      <vt:lpstr>Présentation PowerPoint</vt:lpstr>
      <vt:lpstr>SOME COMPARISON (比較)</vt:lpstr>
      <vt:lpstr>SOME COMPARISON (比較)</vt:lpstr>
      <vt:lpstr>SOME COMPARISON (比較)</vt:lpstr>
      <vt:lpstr>The software (軟體)</vt:lpstr>
      <vt:lpstr>The software (軟體)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Fontaine</dc:creator>
  <cp:lastModifiedBy>Emmanuel Fontaine</cp:lastModifiedBy>
  <cp:revision>18</cp:revision>
  <dcterms:created xsi:type="dcterms:W3CDTF">2023-01-04T12:55:29Z</dcterms:created>
  <dcterms:modified xsi:type="dcterms:W3CDTF">2023-02-23T14:57:10Z</dcterms:modified>
</cp:coreProperties>
</file>