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378" r:id="rId3"/>
    <p:sldId id="377" r:id="rId4"/>
    <p:sldId id="376" r:id="rId5"/>
    <p:sldId id="284" r:id="rId6"/>
    <p:sldId id="307" r:id="rId7"/>
    <p:sldId id="308" r:id="rId8"/>
    <p:sldId id="309" r:id="rId9"/>
    <p:sldId id="311" r:id="rId10"/>
    <p:sldId id="310" r:id="rId11"/>
    <p:sldId id="313" r:id="rId12"/>
    <p:sldId id="375" r:id="rId13"/>
    <p:sldId id="302" r:id="rId14"/>
    <p:sldId id="323" r:id="rId15"/>
    <p:sldId id="324" r:id="rId16"/>
    <p:sldId id="325" r:id="rId17"/>
    <p:sldId id="326" r:id="rId18"/>
    <p:sldId id="339" r:id="rId19"/>
    <p:sldId id="327" r:id="rId20"/>
    <p:sldId id="333" r:id="rId21"/>
    <p:sldId id="338" r:id="rId22"/>
    <p:sldId id="340" r:id="rId23"/>
    <p:sldId id="349" r:id="rId24"/>
    <p:sldId id="348" r:id="rId25"/>
    <p:sldId id="344" r:id="rId26"/>
    <p:sldId id="352" r:id="rId27"/>
    <p:sldId id="362" r:id="rId28"/>
    <p:sldId id="363" r:id="rId29"/>
    <p:sldId id="356" r:id="rId30"/>
    <p:sldId id="372" r:id="rId31"/>
    <p:sldId id="359" r:id="rId32"/>
    <p:sldId id="357" r:id="rId33"/>
    <p:sldId id="360" r:id="rId34"/>
    <p:sldId id="364" r:id="rId35"/>
    <p:sldId id="365" r:id="rId36"/>
    <p:sldId id="366" r:id="rId37"/>
    <p:sldId id="341" r:id="rId38"/>
    <p:sldId id="342" r:id="rId39"/>
    <p:sldId id="350" r:id="rId40"/>
    <p:sldId id="373" r:id="rId41"/>
    <p:sldId id="374" r:id="rId42"/>
    <p:sldId id="367" r:id="rId43"/>
    <p:sldId id="368" r:id="rId44"/>
    <p:sldId id="369" r:id="rId45"/>
    <p:sldId id="371" r:id="rId46"/>
    <p:sldId id="355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2F2F2"/>
    <a:srgbClr val="C0C0C0"/>
    <a:srgbClr val="B2B2B2"/>
    <a:srgbClr val="777777"/>
    <a:srgbClr val="3399FF"/>
    <a:srgbClr val="009999"/>
    <a:srgbClr val="00FFCC"/>
    <a:srgbClr val="00CC9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9626D-7B08-4018-BE09-91EE670FD3CB}" v="4" dt="2023-02-20T12:32:48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2380" autoAdjust="0"/>
  </p:normalViewPr>
  <p:slideViewPr>
    <p:cSldViewPr snapToGrid="0">
      <p:cViewPr varScale="1">
        <p:scale>
          <a:sx n="74" d="100"/>
          <a:sy n="74" d="100"/>
        </p:scale>
        <p:origin x="37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providerId="Windows Live" clId="Web-{6CF9626D-7B08-4018-BE09-91EE670FD3CB}"/>
    <pc:docChg chg="modSld">
      <pc:chgData name="Usuario invitado" userId="" providerId="Windows Live" clId="Web-{6CF9626D-7B08-4018-BE09-91EE670FD3CB}" dt="2023-02-20T12:32:45.678" v="1"/>
      <pc:docMkLst>
        <pc:docMk/>
      </pc:docMkLst>
      <pc:sldChg chg="modSp">
        <pc:chgData name="Usuario invitado" userId="" providerId="Windows Live" clId="Web-{6CF9626D-7B08-4018-BE09-91EE670FD3CB}" dt="2023-02-20T12:32:45.678" v="1"/>
        <pc:sldMkLst>
          <pc:docMk/>
          <pc:sldMk cId="2542221779" sldId="302"/>
        </pc:sldMkLst>
        <pc:graphicFrameChg chg="modGraphic">
          <ac:chgData name="Usuario invitado" userId="" providerId="Windows Live" clId="Web-{6CF9626D-7B08-4018-BE09-91EE670FD3CB}" dt="2023-02-20T12:32:45.678" v="1"/>
          <ac:graphicFrameMkLst>
            <pc:docMk/>
            <pc:sldMk cId="2542221779" sldId="302"/>
            <ac:graphicFrameMk id="9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87864-5807-4631-9C60-1E65F1D5C979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D1FE7-1C79-4085-857C-685D4471C2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00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Accessing</a:t>
            </a:r>
            <a:r>
              <a:rPr lang="fr-FR" baseline="0" dirty="0" smtClean="0"/>
              <a:t> the data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complicated</a:t>
            </a:r>
            <a:r>
              <a:rPr lang="fr-FR" baseline="0" dirty="0" smtClean="0"/>
              <a:t> (satellite, </a:t>
            </a:r>
            <a:r>
              <a:rPr lang="fr-FR" baseline="0" dirty="0" err="1" smtClean="0"/>
              <a:t>forecast</a:t>
            </a:r>
            <a:r>
              <a:rPr lang="fr-FR" baseline="0" dirty="0" smtClean="0"/>
              <a:t>, OSTIA)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31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457C88-A0F1-41CB-AF08-F3F690262D5F}" type="slidenum">
              <a:t>43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" y="560388"/>
            <a:ext cx="7516813" cy="422910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oneTexte 2"/>
          <p:cNvSpPr txBox="1"/>
          <p:nvPr/>
        </p:nvSpPr>
        <p:spPr>
          <a:xfrm>
            <a:off x="1007275" y="5078156"/>
            <a:ext cx="5545077" cy="48106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399" tIns="47877" rIns="95399" bIns="4787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5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Dans le ces des nuages semi-transparents, les températures de brillance du canal T108 sont contaminées par la surface. On ne peut donc pas l’utiliser comme pour les nuages opaques.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5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On applique alors une correction de semi-transparence</a:t>
            </a:r>
          </a:p>
        </p:txBody>
      </p:sp>
    </p:spTree>
    <p:extLst>
      <p:ext uri="{BB962C8B-B14F-4D97-AF65-F5344CB8AC3E}">
        <p14:creationId xmlns:p14="http://schemas.microsoft.com/office/powerpoint/2010/main" val="1120423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FDD74C-83A8-4DF5-9A2E-B4E8C8D36371}" type="slidenum">
              <a:t>44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" y="560388"/>
            <a:ext cx="7516813" cy="422910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oneTexte 2"/>
          <p:cNvSpPr txBox="1"/>
          <p:nvPr/>
        </p:nvSpPr>
        <p:spPr>
          <a:xfrm>
            <a:off x="1007275" y="5078156"/>
            <a:ext cx="5545077" cy="48106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399" tIns="47877" rIns="95399" bIns="47877" anchor="t" anchorCtr="0" compatLnSpc="1">
            <a:noAutofit/>
          </a:bodyPr>
          <a:lstStyle/>
          <a:p>
            <a:pPr marL="215999" marR="0" lvl="0" indent="-21599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3292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29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1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CMA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in </a:t>
            </a:r>
            <a:r>
              <a:rPr lang="fr-FR" dirty="0" err="1" smtClean="0"/>
              <a:t>operationnal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has to </a:t>
            </a:r>
            <a:r>
              <a:rPr lang="fr-FR" dirty="0" err="1" smtClean="0"/>
              <a:t>satisfy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treshold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true</a:t>
            </a:r>
            <a:r>
              <a:rPr lang="fr-FR" baseline="0" dirty="0" smtClean="0"/>
              <a:t> for all satellite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looking</a:t>
            </a:r>
            <a:r>
              <a:rPr lang="fr-FR" baseline="0" dirty="0" smtClean="0"/>
              <a:t> at al illumination.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81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Winter/SPRING/SUMMER/FALL : ERA5 </a:t>
            </a:r>
            <a:r>
              <a:rPr lang="fr-FR" dirty="0" err="1" smtClean="0"/>
              <a:t>underestimate</a:t>
            </a:r>
            <a:r>
              <a:rPr lang="fr-FR" dirty="0" smtClean="0"/>
              <a:t> Cloud </a:t>
            </a:r>
            <a:r>
              <a:rPr lang="fr-FR" dirty="0" err="1" smtClean="0"/>
              <a:t>Cover</a:t>
            </a:r>
            <a:r>
              <a:rPr lang="fr-FR" dirty="0" smtClean="0"/>
              <a:t> over Manche </a:t>
            </a:r>
            <a:r>
              <a:rPr lang="fr-FR" dirty="0" err="1" smtClean="0"/>
              <a:t>seas</a:t>
            </a:r>
            <a:r>
              <a:rPr lang="fr-FR" dirty="0" smtClean="0"/>
              <a:t> (</a:t>
            </a:r>
            <a:r>
              <a:rPr lang="fr-FR" dirty="0" err="1" smtClean="0"/>
              <a:t>North</a:t>
            </a:r>
            <a:r>
              <a:rPr lang="fr-FR" baseline="0" dirty="0" smtClean="0"/>
              <a:t> West) and Atlantic </a:t>
            </a:r>
            <a:r>
              <a:rPr lang="fr-FR" baseline="0" dirty="0" err="1" smtClean="0"/>
              <a:t>ocean</a:t>
            </a:r>
            <a:r>
              <a:rPr lang="fr-FR" baseline="0" dirty="0" smtClean="0"/>
              <a:t> (West) (10%)</a:t>
            </a:r>
          </a:p>
          <a:p>
            <a:r>
              <a:rPr lang="fr-FR" baseline="0" dirty="0" smtClean="0"/>
              <a:t>Continental fraction are </a:t>
            </a:r>
            <a:r>
              <a:rPr lang="fr-FR" baseline="0" dirty="0" err="1" smtClean="0"/>
              <a:t>usually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represented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0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49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 algorithm shows the product is able to detect little precipitation areas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in several regions of the Iberian Peninsula: in the mountains of León, south of the Pyrenees,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central part of the Iberian Peninsula and in between the Cape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Cape of Palos  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Figures 32 show a night scene where, overall, almost all precipitation areas depicted in the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radar image are detected by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can be noticed that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night version tends to show larger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precipitation areas than the radar (False alarms increases). At night time, it can also be observed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 reach some high values of probability of precipitation compared with day time</a:t>
            </a:r>
            <a:r>
              <a:rPr lang="en-US"/>
              <a:t/>
            </a:r>
            <a:br>
              <a:rPr lang="en-US"/>
            </a:b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algorithm. This can be attributed to the lack of the visible channels and the cloud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microphysics. Although a simulation of the VIS0.6 and the Cloud Water Path is done at night time,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simulations are not perfect. That is possibly the reason why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night algorithm tends to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lower values.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Microphysical Cloud Top parameters used by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computed only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sun zenith angles lower than 70º, this validation has been undertaken under the same condition.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 assign NO DATA value to those pixels with undefined phase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phase output of the CMIC product, which means that no information on whether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cloud consists of water or ice is available. Those pixels have been excluded in the algorithm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validation.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44 is an example of active convective nuclei with high rain rates associated to them.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CRRPh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 the precipitating areas and assign high rates in the same areas the Spanish radar does.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74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Question for AEMET </a:t>
            </a:r>
            <a:r>
              <a:rPr lang="fr-FR" err="1"/>
              <a:t>Does</a:t>
            </a:r>
            <a:r>
              <a:rPr lang="fr-FR"/>
              <a:t> </a:t>
            </a:r>
            <a:r>
              <a:rPr lang="fr-FR" err="1"/>
              <a:t>PCPh</a:t>
            </a:r>
            <a:r>
              <a:rPr lang="fr-FR" baseline="0"/>
              <a:t> </a:t>
            </a:r>
            <a:r>
              <a:rPr lang="fr-FR" baseline="0" err="1"/>
              <a:t>depend</a:t>
            </a:r>
            <a:r>
              <a:rPr lang="fr-FR" baseline="0"/>
              <a:t> </a:t>
            </a:r>
            <a:r>
              <a:rPr lang="fr-FR" baseline="0" err="1"/>
              <a:t>only</a:t>
            </a:r>
            <a:r>
              <a:rPr lang="fr-FR" baseline="0"/>
              <a:t> on CMIC phase ?</a:t>
            </a:r>
          </a:p>
          <a:p>
            <a:r>
              <a:rPr lang="fr-FR" baseline="0" err="1"/>
              <a:t>What</a:t>
            </a:r>
            <a:r>
              <a:rPr lang="fr-FR" baseline="0"/>
              <a:t> </a:t>
            </a:r>
            <a:r>
              <a:rPr lang="fr-FR" baseline="0" err="1"/>
              <a:t>could</a:t>
            </a:r>
            <a:r>
              <a:rPr lang="fr-FR" baseline="0"/>
              <a:t> </a:t>
            </a:r>
            <a:r>
              <a:rPr lang="fr-FR" baseline="0" err="1"/>
              <a:t>explain</a:t>
            </a:r>
            <a:r>
              <a:rPr lang="fr-FR" baseline="0"/>
              <a:t> </a:t>
            </a:r>
            <a:r>
              <a:rPr lang="fr-FR" baseline="0" err="1"/>
              <a:t>thes</a:t>
            </a:r>
            <a:r>
              <a:rPr lang="fr-FR" baseline="0"/>
              <a:t> </a:t>
            </a:r>
            <a:r>
              <a:rPr lang="fr-FR" baseline="0" err="1"/>
              <a:t>difference</a:t>
            </a:r>
            <a:r>
              <a:rPr lang="fr-FR" baseline="0"/>
              <a:t> </a:t>
            </a:r>
            <a:r>
              <a:rPr lang="fr-FR" baseline="0" err="1"/>
              <a:t>between</a:t>
            </a:r>
            <a:r>
              <a:rPr lang="fr-FR" baseline="0"/>
              <a:t> day and </a:t>
            </a:r>
            <a:r>
              <a:rPr lang="fr-FR" baseline="0" err="1"/>
              <a:t>noght</a:t>
            </a:r>
            <a:r>
              <a:rPr lang="fr-FR" baseline="0"/>
              <a:t> for FAR ?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740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267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F58032-297C-46B7-86E1-F5E2FBF261C5}" type="slidenum">
              <a:t>42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" y="560388"/>
            <a:ext cx="7516813" cy="422910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oneTexte 2"/>
          <p:cNvSpPr txBox="1"/>
          <p:nvPr/>
        </p:nvSpPr>
        <p:spPr>
          <a:xfrm>
            <a:off x="1007275" y="5078156"/>
            <a:ext cx="5545077" cy="48106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399" tIns="47877" rIns="95399" bIns="4787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5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FreeSans" pitchFamily="2"/>
              </a:rPr>
              <a:t>Les canaux IR 10.8 et 12.0 sont contaminés par la surface et les canaux sondeurs ne sont pas affectés par les nuages fractionnés, contrairement aux semi-transparents</a:t>
            </a:r>
          </a:p>
        </p:txBody>
      </p:sp>
    </p:spTree>
    <p:extLst>
      <p:ext uri="{BB962C8B-B14F-4D97-AF65-F5344CB8AC3E}">
        <p14:creationId xmlns:p14="http://schemas.microsoft.com/office/powerpoint/2010/main" val="33514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8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80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227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62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285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33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327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80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5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07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30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71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36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8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tx2">
                <a:lumMod val="50000"/>
              </a:schemeClr>
            </a:gs>
            <a:gs pos="0">
              <a:schemeClr val="tx2">
                <a:lumMod val="20000"/>
                <a:lumOff val="80000"/>
              </a:schemeClr>
            </a:gs>
            <a:gs pos="69000">
              <a:schemeClr val="tx2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99100D-F9AA-4CC5-8786-E07FF17561AA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654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openxmlformats.org/officeDocument/2006/relationships/hyperlink" Target="https://nwp-saf.eumetsat.int/site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wp-saf.eumetsat.int/site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 rot="4701475">
            <a:off x="3336149" y="-2387756"/>
            <a:ext cx="5149293" cy="11991666"/>
          </a:xfrm>
          <a:prstGeom prst="arc">
            <a:avLst>
              <a:gd name="adj1" fmla="val 15757389"/>
              <a:gd name="adj2" fmla="val 1730171"/>
            </a:avLst>
          </a:prstGeom>
          <a:ln w="57150" cmpd="dbl">
            <a:solidFill>
              <a:schemeClr val="tx1">
                <a:lumMod val="95000"/>
                <a:alpha val="68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1941" y="97593"/>
            <a:ext cx="11105965" cy="28230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NWCGEO : SUITE </a:t>
            </a:r>
            <a:r>
              <a:rPr lang="fr-FR" sz="4000" b="1" dirty="0" smtClean="0">
                <a:solidFill>
                  <a:schemeClr val="tx1">
                    <a:lumMod val="50000"/>
                  </a:schemeClr>
                </a:solidFill>
              </a:rPr>
              <a:t>of </a:t>
            </a:r>
            <a:r>
              <a:rPr lang="fr-FR" sz="4000" b="1" dirty="0" err="1" smtClean="0">
                <a:solidFill>
                  <a:schemeClr val="tx1">
                    <a:lumMod val="50000"/>
                  </a:schemeClr>
                </a:solidFill>
              </a:rPr>
              <a:t>SOFTWAREs</a:t>
            </a:r>
            <a:r>
              <a:rPr lang="fr-FR" sz="4000" b="1" dirty="0" smtClean="0">
                <a:solidFill>
                  <a:schemeClr val="tx1">
                    <a:lumMod val="50000"/>
                  </a:schemeClr>
                </a:solidFill>
              </a:rPr>
              <a:t> FOR </a:t>
            </a:r>
            <a:r>
              <a:rPr lang="fr-FR" sz="4000" b="1" dirty="0" err="1" smtClean="0">
                <a:solidFill>
                  <a:schemeClr val="tx1">
                    <a:lumMod val="50000"/>
                  </a:schemeClr>
                </a:solidFill>
              </a:rPr>
              <a:t>nowcasting</a:t>
            </a:r>
            <a:r>
              <a:rPr lang="fr-FR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4000" b="1" dirty="0" err="1" smtClean="0">
                <a:solidFill>
                  <a:schemeClr val="tx1">
                    <a:lumMod val="50000"/>
                  </a:schemeClr>
                </a:solidFill>
              </a:rPr>
              <a:t>with</a:t>
            </a:r>
            <a:r>
              <a:rPr lang="fr-FR" sz="4000" b="1" dirty="0" smtClean="0">
                <a:solidFill>
                  <a:schemeClr val="tx1">
                    <a:lumMod val="50000"/>
                  </a:schemeClr>
                </a:solidFill>
              </a:rPr>
              <a:t> GEOSTATIONNARY SATELLITE and </a:t>
            </a:r>
            <a:r>
              <a:rPr lang="fr-FR" sz="4000" b="1" dirty="0" err="1" smtClean="0">
                <a:solidFill>
                  <a:schemeClr val="tx1">
                    <a:lumMod val="50000"/>
                  </a:schemeClr>
                </a:solidFill>
              </a:rPr>
              <a:t>research</a:t>
            </a:r>
            <a:r>
              <a:rPr lang="fr-FR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4000" b="1" dirty="0" err="1" smtClean="0">
                <a:solidFill>
                  <a:schemeClr val="tx1">
                    <a:lumMod val="50000"/>
                  </a:schemeClr>
                </a:solidFill>
              </a:rPr>
              <a:t>tools</a:t>
            </a:r>
            <a:r>
              <a:rPr lang="fr-FR" sz="4000" b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fr-FR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0227" y="3291919"/>
            <a:ext cx="7961327" cy="1947333"/>
          </a:xfrm>
        </p:spPr>
        <p:txBody>
          <a:bodyPr/>
          <a:lstStyle/>
          <a:p>
            <a:r>
              <a:rPr lang="fr-FR" dirty="0" smtClean="0"/>
              <a:t>National Taiwan </a:t>
            </a:r>
            <a:r>
              <a:rPr lang="fr-FR" dirty="0" err="1" smtClean="0"/>
              <a:t>University</a:t>
            </a:r>
            <a:r>
              <a:rPr lang="fr-FR" dirty="0" smtClean="0"/>
              <a:t> 23</a:t>
            </a:r>
            <a:r>
              <a:rPr lang="fr-FR" baseline="30000" dirty="0" smtClean="0"/>
              <a:t>rd</a:t>
            </a:r>
            <a:r>
              <a:rPr lang="fr-FR" dirty="0" smtClean="0"/>
              <a:t> </a:t>
            </a:r>
            <a:r>
              <a:rPr lang="fr-FR" dirty="0" err="1"/>
              <a:t>February</a:t>
            </a:r>
            <a:r>
              <a:rPr lang="fr-FR" dirty="0"/>
              <a:t>, 2023.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10" y="4986682"/>
            <a:ext cx="1766500" cy="16464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857" y="4534760"/>
            <a:ext cx="798442" cy="7984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45" y="2514754"/>
            <a:ext cx="1673302" cy="6150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137" y="3608078"/>
            <a:ext cx="752372" cy="7523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4069" y="4571184"/>
            <a:ext cx="815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chemeClr val="bg1"/>
                </a:solidFill>
              </a:rPr>
              <a:t>E.FONTAINE, X. </a:t>
            </a:r>
            <a:r>
              <a:rPr lang="fr-FR" sz="1200" b="1" i="1" dirty="0" smtClean="0">
                <a:solidFill>
                  <a:schemeClr val="bg1"/>
                </a:solidFill>
              </a:rPr>
              <a:t>CALBET, </a:t>
            </a:r>
            <a:r>
              <a:rPr lang="fr-FR" sz="1200" b="1" i="1" dirty="0">
                <a:solidFill>
                  <a:schemeClr val="bg1"/>
                </a:solidFill>
              </a:rPr>
              <a:t>J. A. </a:t>
            </a:r>
            <a:r>
              <a:rPr lang="fr-FR" sz="1200" b="1" i="1" dirty="0" smtClean="0">
                <a:solidFill>
                  <a:schemeClr val="bg1"/>
                </a:solidFill>
              </a:rPr>
              <a:t>LAHUERTA, </a:t>
            </a:r>
            <a:r>
              <a:rPr lang="fr-FR" sz="1200" b="1" i="1" dirty="0">
                <a:solidFill>
                  <a:schemeClr val="bg1"/>
                </a:solidFill>
              </a:rPr>
              <a:t>S. PERE, G. KERDRAON, J-M. MOISSELIN, F. AUTONES, J. </a:t>
            </a:r>
            <a:r>
              <a:rPr lang="fr-FR" sz="1200" b="1" i="1" dirty="0" smtClean="0">
                <a:solidFill>
                  <a:schemeClr val="bg1"/>
                </a:solidFill>
              </a:rPr>
              <a:t>GARCIA-PEREDA, A. WIRTH, </a:t>
            </a:r>
            <a:r>
              <a:rPr lang="fr-FR" sz="1200" b="1" i="1" dirty="0">
                <a:solidFill>
                  <a:schemeClr val="bg1"/>
                </a:solidFill>
              </a:rPr>
              <a:t>A. JANN, P. </a:t>
            </a:r>
            <a:r>
              <a:rPr lang="fr-FR" sz="1200" b="1" i="1" dirty="0" smtClean="0">
                <a:solidFill>
                  <a:schemeClr val="bg1"/>
                </a:solidFill>
              </a:rPr>
              <a:t>SCHMEDERER, LL. LLISO, M.A. MARTINEZ, N. PEINADO, M. CLAUDON, O. ALONSO, A. SANCHEZ, A. M. HIDAYAT, K. HEGBETOWONYA, M-A. MANT </a:t>
            </a:r>
            <a:r>
              <a:rPr lang="fr-FR" sz="1200" b="1" i="1" dirty="0">
                <a:solidFill>
                  <a:schemeClr val="bg1"/>
                </a:solidFill>
              </a:rPr>
              <a:t>&amp; P. RIPODAS </a:t>
            </a:r>
          </a:p>
          <a:p>
            <a:endParaRPr lang="fr-FR" sz="1200" b="1" i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62" y="5343125"/>
            <a:ext cx="1532820" cy="8795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34" y="5864840"/>
            <a:ext cx="1226128" cy="7682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98" y="1488828"/>
            <a:ext cx="1199649" cy="4834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1221" y="5984898"/>
            <a:ext cx="772085" cy="7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4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55" y="940078"/>
            <a:ext cx="8757087" cy="5917922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02546" y="2383369"/>
            <a:ext cx="10512425" cy="4007039"/>
          </a:xfrm>
          <a:prstGeom prst="rect">
            <a:avLst/>
          </a:prstGeom>
          <a:solidFill>
            <a:srgbClr val="EAEAEA">
              <a:alpha val="60000"/>
            </a:srgbClr>
          </a:solidFill>
          <a:ln>
            <a:noFill/>
          </a:ln>
          <a:effectLst/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s-ES" altLang="es-E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ES" altLang="es-ES" sz="2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The installation takes then only 2 steps</a:t>
            </a:r>
            <a:r>
              <a:rPr lang="en-GB" altLang="es-ES" sz="2200" b="1" dirty="0">
                <a:latin typeface="Arial Narrow" panose="020B0606020202030204" pitchFamily="34" charset="0"/>
                <a:cs typeface="Arial" panose="020B0604020202020204" pitchFamily="34" charset="0"/>
              </a:rPr>
              <a:t>, which need less than </a:t>
            </a:r>
            <a:r>
              <a:rPr lang="en-GB" altLang="es-ES" sz="2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ONE HOUR</a:t>
            </a:r>
            <a:r>
              <a:rPr lang="en-GB" altLang="es-ES" sz="2200" b="1" dirty="0">
                <a:latin typeface="Arial Narrow" panose="020B0606020202030204" pitchFamily="34" charset="0"/>
                <a:cs typeface="Arial" panose="020B0604020202020204" pitchFamily="34" charset="0"/>
              </a:rPr>
              <a:t> to be ready: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dirty="0">
                <a:latin typeface="Arial Narrow" panose="020B0606020202030204" pitchFamily="34" charset="0"/>
                <a:cs typeface="Arial" panose="020B0604020202020204" pitchFamily="34" charset="0"/>
              </a:rPr>
              <a:t>	+ Download and decompress the software files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dirty="0">
                <a:latin typeface="Arial Narrow" panose="020B0606020202030204" pitchFamily="34" charset="0"/>
                <a:cs typeface="Arial" panose="020B0604020202020204" pitchFamily="34" charset="0"/>
              </a:rPr>
              <a:t>         (2 different software tar files + 1 Auxiliary dataset for each satellite used).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dirty="0">
                <a:latin typeface="Arial Narrow" panose="020B0606020202030204" pitchFamily="34" charset="0"/>
                <a:cs typeface="Arial" panose="020B0604020202020204" pitchFamily="34" charset="0"/>
              </a:rPr>
              <a:t>	+ Run the installation script.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11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11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Nothing else is needed. All software/libraries/additional elements to run and visualize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NWCSAF NWC/GEO software package are installed and ready to run with this</a:t>
            </a:r>
            <a:r>
              <a:rPr lang="en-GB" altLang="es-E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22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Satellite, weather forecast and complementary observations are nor provided.</a:t>
            </a:r>
            <a:endParaRPr lang="en-GB" altLang="es-ES" sz="22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s-ES" altLang="es-ES" sz="22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66763" y="5084763"/>
            <a:ext cx="97218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2200" b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Other environments like SUSE and </a:t>
            </a:r>
            <a:r>
              <a:rPr lang="en-GB" altLang="es-ES" sz="2200" b="1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Debian</a:t>
            </a: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are not officially supported,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but	</a:t>
            </a:r>
            <a:r>
              <a:rPr lang="en-GB" altLang="es-ES" sz="2200" b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some NWCSAF users have also tested them successfully</a:t>
            </a:r>
            <a:r>
              <a:rPr lang="en-GB" altLang="es-ES" sz="2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9788" y="981075"/>
            <a:ext cx="10009187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Hardware resources </a:t>
            </a: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needed to run NWC/GEO Software package are </a:t>
            </a:r>
            <a:r>
              <a:rPr lang="en-GB" altLang="es-ES" sz="2200" b="1">
                <a:solidFill>
                  <a:srgbClr val="CC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relatively small</a:t>
            </a:r>
            <a:r>
              <a:rPr lang="en-GB" altLang="es-ES" sz="2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lang="en-GB" altLang="es-ES" sz="1800" b="1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41438"/>
            <a:ext cx="7705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5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1791" y="1056444"/>
            <a:ext cx="39212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NWCGEO </a:t>
            </a:r>
            <a:r>
              <a:rPr lang="fr-FR" b="1" err="1">
                <a:solidFill>
                  <a:schemeClr val="bg1"/>
                </a:solidFill>
              </a:rPr>
              <a:t>officially</a:t>
            </a:r>
            <a:r>
              <a:rPr lang="fr-FR" b="1">
                <a:solidFill>
                  <a:schemeClr val="bg1"/>
                </a:solidFill>
              </a:rPr>
              <a:t> support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MSG 1/2/3/4,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GOES 16/17/18,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HIMAWARI 8/9,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MTG I1 (</a:t>
            </a:r>
            <a:r>
              <a:rPr lang="fr-FR" err="1">
                <a:solidFill>
                  <a:schemeClr val="bg1"/>
                </a:solidFill>
              </a:rPr>
              <a:t>commissioning</a:t>
            </a:r>
            <a:r>
              <a:rPr lang="fr-FR">
                <a:solidFill>
                  <a:schemeClr val="bg1"/>
                </a:solidFill>
              </a:rPr>
              <a:t> phase)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93101" y="1056444"/>
            <a:ext cx="5326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NWCGEO </a:t>
            </a:r>
            <a:r>
              <a:rPr lang="fr-FR" b="1" dirty="0" err="1">
                <a:solidFill>
                  <a:schemeClr val="bg1"/>
                </a:solidFill>
              </a:rPr>
              <a:t>runs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many</a:t>
            </a:r>
            <a:r>
              <a:rPr lang="fr-FR" b="1" dirty="0">
                <a:solidFill>
                  <a:schemeClr val="bg1"/>
                </a:solidFill>
              </a:rPr>
              <a:t> options, main </a:t>
            </a:r>
            <a:r>
              <a:rPr lang="fr-FR" b="1" dirty="0" err="1">
                <a:solidFill>
                  <a:schemeClr val="bg1"/>
                </a:solidFill>
              </a:rPr>
              <a:t>ones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that</a:t>
            </a:r>
            <a:r>
              <a:rPr lang="fr-FR" b="1" dirty="0">
                <a:solidFill>
                  <a:schemeClr val="bg1"/>
                </a:solidFill>
              </a:rPr>
              <a:t> must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known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satellite </a:t>
            </a:r>
            <a:r>
              <a:rPr lang="fr-FR" dirty="0" smtClean="0">
                <a:solidFill>
                  <a:schemeClr val="bg1"/>
                </a:solidFill>
              </a:rPr>
              <a:t>(MANDATORY)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Satellite + </a:t>
            </a:r>
            <a:r>
              <a:rPr lang="fr-FR" dirty="0" err="1">
                <a:solidFill>
                  <a:schemeClr val="bg1"/>
                </a:solidFill>
              </a:rPr>
              <a:t>forecast</a:t>
            </a:r>
            <a:r>
              <a:rPr lang="fr-FR" dirty="0">
                <a:solidFill>
                  <a:schemeClr val="bg1"/>
                </a:solidFill>
              </a:rPr>
              <a:t> (GFS, ECMWF, ARPEGE)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Satellite + </a:t>
            </a:r>
            <a:r>
              <a:rPr lang="fr-FR" dirty="0" err="1">
                <a:solidFill>
                  <a:schemeClr val="bg1"/>
                </a:solidFill>
              </a:rPr>
              <a:t>forecast</a:t>
            </a:r>
            <a:r>
              <a:rPr lang="fr-FR" dirty="0">
                <a:solidFill>
                  <a:schemeClr val="bg1"/>
                </a:solidFill>
              </a:rPr>
              <a:t> + SST </a:t>
            </a:r>
            <a:r>
              <a:rPr lang="fr-FR" dirty="0" smtClean="0">
                <a:solidFill>
                  <a:schemeClr val="bg1"/>
                </a:solidFill>
              </a:rPr>
              <a:t>(OSTIA)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31791" y="2810770"/>
            <a:ext cx="109226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Most of the </a:t>
            </a:r>
            <a:r>
              <a:rPr lang="fr-FR" b="1" dirty="0" err="1">
                <a:solidFill>
                  <a:schemeClr val="bg1"/>
                </a:solidFill>
              </a:rPr>
              <a:t>algorithms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using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differences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between</a:t>
            </a:r>
            <a:r>
              <a:rPr lang="fr-FR" b="1" dirty="0">
                <a:solidFill>
                  <a:schemeClr val="bg1"/>
                </a:solidFill>
              </a:rPr>
              <a:t> satellite </a:t>
            </a:r>
            <a:r>
              <a:rPr lang="fr-FR" b="1" dirty="0" err="1">
                <a:solidFill>
                  <a:schemeClr val="bg1"/>
                </a:solidFill>
              </a:rPr>
              <a:t>channels</a:t>
            </a:r>
            <a:r>
              <a:rPr lang="fr-FR" b="1" dirty="0">
                <a:solidFill>
                  <a:schemeClr val="bg1"/>
                </a:solidFill>
              </a:rPr>
              <a:t> and regards to </a:t>
            </a:r>
            <a:r>
              <a:rPr lang="fr-FR" b="1" dirty="0" err="1">
                <a:solidFill>
                  <a:schemeClr val="bg1"/>
                </a:solidFill>
              </a:rPr>
              <a:t>atmosphere</a:t>
            </a:r>
            <a:r>
              <a:rPr lang="fr-FR" b="1" dirty="0">
                <a:solidFill>
                  <a:schemeClr val="bg1"/>
                </a:solidFill>
              </a:rPr>
              <a:t> conditions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no </a:t>
            </a:r>
            <a:r>
              <a:rPr lang="fr-FR" b="1" dirty="0" err="1">
                <a:solidFill>
                  <a:schemeClr val="bg1"/>
                </a:solidFill>
              </a:rPr>
              <a:t>clouds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err="1">
                <a:solidFill>
                  <a:schemeClr val="bg1"/>
                </a:solidFill>
              </a:rPr>
              <a:t>Tresholds</a:t>
            </a:r>
            <a:r>
              <a:rPr lang="fr-FR" dirty="0">
                <a:solidFill>
                  <a:schemeClr val="bg1"/>
                </a:solidFill>
              </a:rPr>
              <a:t> tables help to </a:t>
            </a:r>
            <a:r>
              <a:rPr lang="fr-FR" dirty="0" err="1">
                <a:solidFill>
                  <a:schemeClr val="bg1"/>
                </a:solidFill>
              </a:rPr>
              <a:t>settle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properties</a:t>
            </a:r>
            <a:r>
              <a:rPr lang="fr-FR" dirty="0">
                <a:solidFill>
                  <a:schemeClr val="bg1"/>
                </a:solidFill>
              </a:rPr>
              <a:t> of the </a:t>
            </a:r>
            <a:r>
              <a:rPr lang="fr-FR" dirty="0" err="1">
                <a:solidFill>
                  <a:schemeClr val="bg1"/>
                </a:solidFill>
              </a:rPr>
              <a:t>clouds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precipitation</a:t>
            </a:r>
            <a:r>
              <a:rPr lang="fr-FR" dirty="0">
                <a:solidFill>
                  <a:schemeClr val="bg1"/>
                </a:solidFill>
              </a:rPr>
              <a:t>, etc…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>
                <a:solidFill>
                  <a:schemeClr val="bg1"/>
                </a:solidFill>
              </a:rPr>
              <a:t>When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satellite </a:t>
            </a:r>
            <a:r>
              <a:rPr lang="fr-FR" dirty="0">
                <a:solidFill>
                  <a:schemeClr val="bg1"/>
                </a:solidFill>
              </a:rPr>
              <a:t>are the 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input, </a:t>
            </a:r>
            <a:r>
              <a:rPr lang="fr-FR" dirty="0" err="1">
                <a:solidFill>
                  <a:schemeClr val="bg1"/>
                </a:solidFill>
              </a:rPr>
              <a:t>Climatology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channels</a:t>
            </a:r>
            <a:r>
              <a:rPr lang="fr-FR" dirty="0">
                <a:solidFill>
                  <a:schemeClr val="bg1"/>
                </a:solidFill>
              </a:rPr>
              <a:t>’ </a:t>
            </a:r>
            <a:r>
              <a:rPr lang="fr-FR" dirty="0" err="1">
                <a:solidFill>
                  <a:schemeClr val="bg1"/>
                </a:solidFill>
              </a:rPr>
              <a:t>spectrum</a:t>
            </a:r>
            <a:r>
              <a:rPr lang="fr-FR" dirty="0">
                <a:solidFill>
                  <a:schemeClr val="bg1"/>
                </a:solidFill>
              </a:rPr>
              <a:t> satellite are </a:t>
            </a:r>
            <a:r>
              <a:rPr lang="fr-FR" dirty="0" err="1">
                <a:solidFill>
                  <a:schemeClr val="bg1"/>
                </a:solidFill>
              </a:rPr>
              <a:t>used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less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accurate</a:t>
            </a:r>
            <a:r>
              <a:rPr lang="fr-FR" dirty="0" smtClean="0">
                <a:solidFill>
                  <a:schemeClr val="bg1"/>
                </a:solidFill>
              </a:rPr>
              <a:t>): not all </a:t>
            </a:r>
            <a:r>
              <a:rPr lang="fr-FR" dirty="0" err="1" smtClean="0">
                <a:solidFill>
                  <a:schemeClr val="bg1"/>
                </a:solidFill>
              </a:rPr>
              <a:t>products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can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generated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without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forecast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err="1">
                <a:solidFill>
                  <a:schemeClr val="bg1"/>
                </a:solidFill>
              </a:rPr>
              <a:t>Forecast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allows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calculate</a:t>
            </a:r>
            <a:r>
              <a:rPr lang="fr-FR" b="1" dirty="0">
                <a:solidFill>
                  <a:schemeClr val="bg1"/>
                </a:solidFill>
              </a:rPr>
              <a:t> radiative conditions of the </a:t>
            </a:r>
            <a:r>
              <a:rPr lang="fr-FR" b="1" dirty="0" err="1">
                <a:solidFill>
                  <a:schemeClr val="bg1"/>
                </a:solidFill>
              </a:rPr>
              <a:t>predicted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atmosphere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with</a:t>
            </a:r>
            <a:r>
              <a:rPr lang="fr-FR" b="1" dirty="0">
                <a:solidFill>
                  <a:srgbClr val="FF0000"/>
                </a:solidFill>
              </a:rPr>
              <a:t> no </a:t>
            </a:r>
            <a:r>
              <a:rPr lang="fr-FR" b="1" dirty="0" err="1">
                <a:solidFill>
                  <a:srgbClr val="FF0000"/>
                </a:solidFill>
              </a:rPr>
              <a:t>clouds</a:t>
            </a:r>
            <a:r>
              <a:rPr lang="fr-FR" b="1" dirty="0">
                <a:solidFill>
                  <a:srgbClr val="FF0000"/>
                </a:solidFill>
              </a:rPr>
              <a:t> (</a:t>
            </a:r>
            <a:r>
              <a:rPr lang="fr-FR" b="1" dirty="0" err="1">
                <a:solidFill>
                  <a:srgbClr val="FF0000"/>
                </a:solidFill>
              </a:rPr>
              <a:t>Clear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Sky</a:t>
            </a:r>
            <a:r>
              <a:rPr lang="fr-FR" b="1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bg1"/>
                </a:solidFill>
              </a:rPr>
              <a:t>SST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the day </a:t>
            </a:r>
            <a:r>
              <a:rPr lang="fr-FR" dirty="0" err="1">
                <a:solidFill>
                  <a:schemeClr val="bg1"/>
                </a:solidFill>
              </a:rPr>
              <a:t>before</a:t>
            </a:r>
            <a:r>
              <a:rPr lang="fr-FR" dirty="0">
                <a:solidFill>
                  <a:schemeClr val="bg1"/>
                </a:solidFill>
              </a:rPr>
              <a:t> and day before-1) </a:t>
            </a:r>
            <a:r>
              <a:rPr lang="fr-FR" b="1" dirty="0">
                <a:solidFill>
                  <a:schemeClr val="bg1"/>
                </a:solidFill>
              </a:rPr>
              <a:t>help the radiative transfert simulation </a:t>
            </a:r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>
                <a:solidFill>
                  <a:schemeClr val="bg1"/>
                </a:solidFill>
              </a:rPr>
              <a:t>calculating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b="1" dirty="0">
                <a:solidFill>
                  <a:schemeClr val="bg1"/>
                </a:solidFill>
              </a:rPr>
              <a:t>simulations </a:t>
            </a:r>
            <a:r>
              <a:rPr lang="fr-FR" b="1" dirty="0" err="1">
                <a:solidFill>
                  <a:schemeClr val="bg1"/>
                </a:solidFill>
              </a:rPr>
              <a:t>error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(estimation in </a:t>
            </a:r>
            <a:r>
              <a:rPr lang="fr-FR" dirty="0" err="1">
                <a:solidFill>
                  <a:schemeClr val="bg1"/>
                </a:solidFill>
              </a:rPr>
              <a:t>clear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sky</a:t>
            </a:r>
            <a:r>
              <a:rPr lang="fr-FR" dirty="0">
                <a:solidFill>
                  <a:schemeClr val="bg1"/>
                </a:solidFill>
              </a:rPr>
              <a:t> over </a:t>
            </a:r>
            <a:r>
              <a:rPr lang="fr-FR" dirty="0" err="1">
                <a:solidFill>
                  <a:schemeClr val="bg1"/>
                </a:solidFill>
              </a:rPr>
              <a:t>ocean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the night)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2029" y="3457101"/>
            <a:ext cx="11227939" cy="923330"/>
          </a:xfrm>
          <a:prstGeom prst="rect">
            <a:avLst/>
          </a:prstGeom>
          <a:solidFill>
            <a:srgbClr val="DDDDDD">
              <a:alpha val="69804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Becarefull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of the </a:t>
            </a:r>
            <a:r>
              <a:rPr lang="fr-FR" b="1" dirty="0">
                <a:solidFill>
                  <a:srgbClr val="FF0000"/>
                </a:solidFill>
              </a:rPr>
              <a:t>settings </a:t>
            </a:r>
            <a:r>
              <a:rPr lang="fr-FR" b="1" dirty="0" err="1">
                <a:solidFill>
                  <a:srgbClr val="FF0000"/>
                </a:solidFill>
              </a:rPr>
              <a:t>you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choose</a:t>
            </a:r>
            <a:r>
              <a:rPr lang="fr-FR" b="1" dirty="0">
                <a:solidFill>
                  <a:srgbClr val="FF0000"/>
                </a:solidFill>
              </a:rPr>
              <a:t>, if </a:t>
            </a:r>
            <a:r>
              <a:rPr lang="fr-FR" b="1" dirty="0" err="1">
                <a:solidFill>
                  <a:srgbClr val="FF0000"/>
                </a:solidFill>
              </a:rPr>
              <a:t>you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provide</a:t>
            </a:r>
            <a:r>
              <a:rPr lang="fr-FR" b="1" dirty="0">
                <a:solidFill>
                  <a:srgbClr val="FF0000"/>
                </a:solidFill>
              </a:rPr>
              <a:t> the satellite observations, the program </a:t>
            </a:r>
            <a:r>
              <a:rPr lang="fr-FR" b="1" dirty="0" err="1">
                <a:solidFill>
                  <a:srgbClr val="FF0000"/>
                </a:solidFill>
              </a:rPr>
              <a:t>will</a:t>
            </a:r>
            <a:r>
              <a:rPr lang="fr-FR" b="1" dirty="0">
                <a:solidFill>
                  <a:srgbClr val="FF0000"/>
                </a:solidFill>
              </a:rPr>
              <a:t> not </a:t>
            </a:r>
            <a:r>
              <a:rPr lang="fr-FR" b="1" dirty="0" smtClean="0">
                <a:solidFill>
                  <a:srgbClr val="FF0000"/>
                </a:solidFill>
              </a:rPr>
              <a:t>stop, </a:t>
            </a:r>
            <a:r>
              <a:rPr lang="fr-FR" b="1" dirty="0">
                <a:solidFill>
                  <a:srgbClr val="FF0000"/>
                </a:solidFill>
              </a:rPr>
              <a:t>if </a:t>
            </a:r>
            <a:r>
              <a:rPr lang="fr-FR" b="1" dirty="0" err="1">
                <a:solidFill>
                  <a:srgbClr val="FF0000"/>
                </a:solidFill>
              </a:rPr>
              <a:t>he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cannot</a:t>
            </a:r>
            <a:r>
              <a:rPr lang="fr-FR" b="1" dirty="0">
                <a:solidFill>
                  <a:srgbClr val="FF0000"/>
                </a:solidFill>
              </a:rPr>
              <a:t> use the </a:t>
            </a:r>
            <a:r>
              <a:rPr lang="fr-FR" b="1" dirty="0" err="1">
                <a:solidFill>
                  <a:srgbClr val="FF0000"/>
                </a:solidFill>
              </a:rPr>
              <a:t>Forecast</a:t>
            </a:r>
            <a:r>
              <a:rPr lang="fr-FR" b="1" dirty="0">
                <a:solidFill>
                  <a:srgbClr val="FF0000"/>
                </a:solidFill>
              </a:rPr>
              <a:t> and SST, </a:t>
            </a:r>
            <a:r>
              <a:rPr lang="fr-FR" b="1" dirty="0" err="1">
                <a:solidFill>
                  <a:srgbClr val="FF0000"/>
                </a:solidFill>
              </a:rPr>
              <a:t>it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</a:t>
            </a:r>
            <a:r>
              <a:rPr lang="fr-FR" b="1" dirty="0">
                <a:solidFill>
                  <a:srgbClr val="FF0000"/>
                </a:solidFill>
              </a:rPr>
              <a:t> important to check the log files to </a:t>
            </a:r>
            <a:r>
              <a:rPr lang="fr-FR" b="1" dirty="0" err="1">
                <a:solidFill>
                  <a:srgbClr val="FF0000"/>
                </a:solidFill>
              </a:rPr>
              <a:t>make</a:t>
            </a:r>
            <a:r>
              <a:rPr lang="fr-FR" b="1" dirty="0">
                <a:solidFill>
                  <a:srgbClr val="FF0000"/>
                </a:solidFill>
              </a:rPr>
              <a:t> sure </a:t>
            </a:r>
            <a:r>
              <a:rPr lang="fr-FR" b="1" dirty="0" err="1">
                <a:solidFill>
                  <a:srgbClr val="FF0000"/>
                </a:solidFill>
              </a:rPr>
              <a:t>they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were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used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during</a:t>
            </a:r>
            <a:r>
              <a:rPr lang="fr-FR" b="1" dirty="0">
                <a:solidFill>
                  <a:srgbClr val="FF0000"/>
                </a:solidFill>
              </a:rPr>
              <a:t> the </a:t>
            </a:r>
            <a:r>
              <a:rPr lang="fr-FR" b="1" dirty="0" err="1">
                <a:solidFill>
                  <a:srgbClr val="FF0000"/>
                </a:solidFill>
              </a:rPr>
              <a:t>processing</a:t>
            </a:r>
            <a:r>
              <a:rPr lang="fr-FR" b="1" dirty="0">
                <a:solidFill>
                  <a:srgbClr val="FF0000"/>
                </a:solidFill>
              </a:rPr>
              <a:t> if </a:t>
            </a:r>
            <a:r>
              <a:rPr lang="fr-FR" b="1" dirty="0" err="1">
                <a:solidFill>
                  <a:srgbClr val="FF0000"/>
                </a:solidFill>
              </a:rPr>
              <a:t>you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were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willing</a:t>
            </a:r>
            <a:r>
              <a:rPr lang="fr-FR" b="1" dirty="0">
                <a:solidFill>
                  <a:srgbClr val="FF0000"/>
                </a:solidFill>
              </a:rPr>
              <a:t> to !</a:t>
            </a:r>
          </a:p>
        </p:txBody>
      </p:sp>
    </p:spTree>
    <p:extLst>
      <p:ext uri="{BB962C8B-B14F-4D97-AF65-F5344CB8AC3E}">
        <p14:creationId xmlns:p14="http://schemas.microsoft.com/office/powerpoint/2010/main" val="16394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9718" y="1187648"/>
            <a:ext cx="10891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NWCGEO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it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exactly</a:t>
            </a:r>
            <a:r>
              <a:rPr lang="fr-FR" b="1" dirty="0">
                <a:solidFill>
                  <a:schemeClr val="bg1"/>
                </a:solidFill>
              </a:rPr>
              <a:t> ?</a:t>
            </a:r>
          </a:p>
          <a:p>
            <a:r>
              <a:rPr lang="fr-FR" dirty="0">
                <a:solidFill>
                  <a:schemeClr val="bg1"/>
                </a:solidFill>
              </a:rPr>
              <a:t>A suite of Software </a:t>
            </a:r>
            <a:r>
              <a:rPr lang="fr-FR" dirty="0" err="1">
                <a:solidFill>
                  <a:schemeClr val="bg1"/>
                </a:solidFill>
              </a:rPr>
              <a:t>than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operated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automatically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period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shorter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than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geostationary</a:t>
            </a:r>
            <a:r>
              <a:rPr lang="fr-FR" dirty="0">
                <a:solidFill>
                  <a:schemeClr val="bg1"/>
                </a:solidFill>
              </a:rPr>
              <a:t> satellite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15693"/>
              </p:ext>
            </p:extLst>
          </p:nvPr>
        </p:nvGraphicFramePr>
        <p:xfrm>
          <a:off x="170873" y="2368795"/>
          <a:ext cx="11850251" cy="3923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8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8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28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2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28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928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9289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36474">
                <a:tc gridSpan="7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NWCGEO SOFTWARES</a:t>
                      </a:r>
                      <a:r>
                        <a:rPr lang="fr-FR" b="1" baseline="0" dirty="0"/>
                        <a:t> (</a:t>
                      </a:r>
                      <a:r>
                        <a:rPr lang="fr-FR" b="1" dirty="0" err="1"/>
                        <a:t>Products</a:t>
                      </a:r>
                      <a:r>
                        <a:rPr lang="fr-FR" b="1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057"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CLOUDS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PRECIPITATION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CONVECTION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HUMIDITY</a:t>
                      </a:r>
                      <a:r>
                        <a:rPr lang="fr-FR" sz="1400" b="1" baseline="0"/>
                        <a:t> &amp; INSTABILITY</a:t>
                      </a:r>
                      <a:endParaRPr lang="fr-FR" sz="1400" b="1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WINDS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CONCEPTUAL</a:t>
                      </a:r>
                      <a:r>
                        <a:rPr lang="fr-FR" sz="1400" b="1" baseline="0"/>
                        <a:t> MODEL</a:t>
                      </a:r>
                      <a:endParaRPr lang="fr-FR" sz="1400" b="1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EXTRAPOLATED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 err="1"/>
                        <a:t>Mask</a:t>
                      </a:r>
                      <a:r>
                        <a:rPr lang="fr-FR" sz="1400" b="1" baseline="0"/>
                        <a:t> (CMA)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/>
                        <a:t>Precipitating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clouds</a:t>
                      </a:r>
                      <a:endParaRPr lang="fr-FR" sz="1400" b="1" dirty="0"/>
                    </a:p>
                    <a:p>
                      <a:pPr algn="ctr"/>
                      <a:r>
                        <a:rPr lang="fr-FR" sz="1400" b="1" dirty="0"/>
                        <a:t>(</a:t>
                      </a:r>
                      <a:r>
                        <a:rPr lang="fr-FR" sz="1400" b="1" dirty="0" smtClean="0"/>
                        <a:t>PC 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)</a:t>
                      </a:r>
                      <a:endParaRPr lang="fr-FR" sz="1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Rapid </a:t>
                      </a:r>
                      <a:r>
                        <a:rPr lang="fr-FR" sz="1400" b="1" err="1"/>
                        <a:t>developing</a:t>
                      </a:r>
                      <a:r>
                        <a:rPr lang="fr-FR" sz="1400" b="1"/>
                        <a:t> </a:t>
                      </a:r>
                      <a:r>
                        <a:rPr lang="fr-FR" sz="1400" b="1" err="1"/>
                        <a:t>thunderstorms</a:t>
                      </a:r>
                      <a:endParaRPr lang="fr-FR" sz="1400" b="1"/>
                    </a:p>
                    <a:p>
                      <a:pPr algn="ctr"/>
                      <a:r>
                        <a:rPr lang="fr-FR" sz="1400" b="1"/>
                        <a:t>(RDT)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iSHAI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dirty="0"/>
                        <a:t>Total </a:t>
                      </a:r>
                      <a:r>
                        <a:rPr lang="fr-FR" sz="1400" b="1" dirty="0" err="1"/>
                        <a:t>precipitable</a:t>
                      </a:r>
                      <a:r>
                        <a:rPr lang="fr-FR" sz="1400" b="1" baseline="0" dirty="0"/>
                        <a:t> water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AMV </a:t>
                      </a:r>
                      <a:r>
                        <a:rPr lang="fr-FR" sz="1400" b="1" dirty="0" err="1"/>
                        <a:t>levels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ASII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baseline="0" dirty="0" err="1"/>
                        <a:t>Automatic</a:t>
                      </a:r>
                      <a:r>
                        <a:rPr lang="fr-FR" sz="1400" b="1" baseline="0" dirty="0"/>
                        <a:t> Satellite </a:t>
                      </a:r>
                      <a:r>
                        <a:rPr lang="fr-FR" sz="1400" b="1" baseline="0" dirty="0" err="1"/>
                        <a:t>Interpretation</a:t>
                      </a:r>
                      <a:r>
                        <a:rPr lang="fr-FR" sz="1400" b="1" baseline="0" dirty="0"/>
                        <a:t> 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</a:t>
                      </a:r>
                      <a:r>
                        <a:rPr lang="fr-FR" sz="1400" b="1" err="1"/>
                        <a:t>mask</a:t>
                      </a:r>
                      <a:endParaRPr lang="fr-FR" sz="14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Classification (CT)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Convective Rate</a:t>
                      </a:r>
                    </a:p>
                    <a:p>
                      <a:pPr algn="ctr"/>
                      <a:r>
                        <a:rPr lang="fr-FR" sz="1400" b="1"/>
                        <a:t>(CRR)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iSHAI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dirty="0"/>
                        <a:t>Layer </a:t>
                      </a:r>
                      <a:r>
                        <a:rPr lang="fr-FR" sz="1400" b="1" dirty="0" err="1"/>
                        <a:t>precipitable</a:t>
                      </a:r>
                      <a:r>
                        <a:rPr lang="fr-FR" sz="1400" b="1" baseline="0" dirty="0"/>
                        <a:t> water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AMV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ASII-TF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 err="1"/>
                        <a:t>Tropoause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Folding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detection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Type</a:t>
                      </a:r>
                      <a:r>
                        <a:rPr lang="fr-FR" sz="1400" b="1" baseline="0"/>
                        <a:t> </a:t>
                      </a:r>
                      <a:endParaRPr lang="fr-FR" sz="14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 err="1"/>
                        <a:t>Height</a:t>
                      </a:r>
                      <a:r>
                        <a:rPr lang="fr-FR" sz="1400" b="1" baseline="0"/>
                        <a:t> (P, T, z)</a:t>
                      </a:r>
                    </a:p>
                    <a:p>
                      <a:pPr algn="ctr"/>
                      <a:r>
                        <a:rPr lang="fr-FR" sz="1400" b="1" baseline="0"/>
                        <a:t>(CTTH)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err="1"/>
                        <a:t>Precipitating</a:t>
                      </a:r>
                      <a:r>
                        <a:rPr lang="fr-FR" sz="1400" b="1" baseline="0"/>
                        <a:t> </a:t>
                      </a:r>
                      <a:r>
                        <a:rPr lang="fr-FR" sz="1400" b="1" baseline="0" err="1"/>
                        <a:t>clouds</a:t>
                      </a:r>
                      <a:r>
                        <a:rPr lang="fr-FR" sz="1400" b="1" baseline="0"/>
                        <a:t>*</a:t>
                      </a:r>
                    </a:p>
                    <a:p>
                      <a:pPr algn="ctr"/>
                      <a:r>
                        <a:rPr lang="fr-FR" sz="1400" b="1" baseline="0"/>
                        <a:t>(</a:t>
                      </a:r>
                      <a:r>
                        <a:rPr lang="fr-FR" sz="1400" b="1" baseline="0" err="1"/>
                        <a:t>PCPh</a:t>
                      </a:r>
                      <a:r>
                        <a:rPr lang="fr-FR" sz="1400" b="1" baseline="0"/>
                        <a:t>)</a:t>
                      </a:r>
                      <a:endParaRPr lang="fr-FR" sz="1400" b="1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Convective Initiation</a:t>
                      </a:r>
                    </a:p>
                    <a:p>
                      <a:pPr algn="ctr"/>
                      <a:r>
                        <a:rPr lang="fr-FR" sz="1400" b="1"/>
                        <a:t>(CI)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iSHAI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 err="1"/>
                        <a:t>Stability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analysis</a:t>
                      </a:r>
                      <a:r>
                        <a:rPr lang="fr-FR" sz="1400" b="1" baseline="0" dirty="0"/>
                        <a:t> </a:t>
                      </a:r>
                      <a:r>
                        <a:rPr lang="fr-FR" sz="1400" b="1" baseline="0" dirty="0" err="1"/>
                        <a:t>Imagery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trajectories</a:t>
                      </a:r>
                      <a:r>
                        <a:rPr lang="fr-FR" sz="1400" b="1" dirty="0"/>
                        <a:t> 1H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ASII-GW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 err="1"/>
                        <a:t>Gravity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Wave</a:t>
                      </a:r>
                      <a:r>
                        <a:rPr lang="fr-FR" sz="1400" b="1" dirty="0"/>
                        <a:t> pattern </a:t>
                      </a:r>
                      <a:r>
                        <a:rPr lang="fr-FR" sz="1400" b="1" dirty="0" err="1"/>
                        <a:t>detection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top </a:t>
                      </a:r>
                      <a:r>
                        <a:rPr lang="fr-FR" sz="1400" b="1" err="1"/>
                        <a:t>height</a:t>
                      </a:r>
                      <a:endParaRPr lang="fr-FR" sz="14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Microphysic</a:t>
                      </a:r>
                      <a:r>
                        <a:rPr lang="fr-FR" sz="1400" b="1" baseline="0"/>
                        <a:t> (I/LWP,COT, REFF)</a:t>
                      </a:r>
                    </a:p>
                    <a:p>
                      <a:pPr algn="ctr"/>
                      <a:r>
                        <a:rPr lang="fr-FR" sz="1400" b="1" baseline="0"/>
                        <a:t>(CMIC)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Convective Rate*</a:t>
                      </a:r>
                    </a:p>
                    <a:p>
                      <a:pPr algn="ctr"/>
                      <a:r>
                        <a:rPr lang="fr-FR" sz="1400" b="1"/>
                        <a:t>(</a:t>
                      </a:r>
                      <a:r>
                        <a:rPr lang="fr-FR" sz="1400" b="1" err="1"/>
                        <a:t>CRRPh</a:t>
                      </a:r>
                      <a:r>
                        <a:rPr lang="fr-FR" sz="1400" b="1"/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trajectories</a:t>
                      </a:r>
                      <a:r>
                        <a:rPr lang="fr-FR" sz="1400" b="1" dirty="0"/>
                        <a:t> 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EXIM: Cloud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620462" y="6550223"/>
            <a:ext cx="257153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* </a:t>
            </a:r>
            <a:r>
              <a:rPr lang="fr-FR" sz="1400" b="1" dirty="0" err="1">
                <a:solidFill>
                  <a:schemeClr val="bg1"/>
                </a:solidFill>
              </a:rPr>
              <a:t>Based</a:t>
            </a:r>
            <a:r>
              <a:rPr lang="fr-FR" sz="1400" b="1" dirty="0">
                <a:solidFill>
                  <a:schemeClr val="bg1"/>
                </a:solidFill>
              </a:rPr>
              <a:t> on </a:t>
            </a:r>
            <a:r>
              <a:rPr lang="fr-FR" sz="1400" b="1" dirty="0" err="1">
                <a:solidFill>
                  <a:schemeClr val="bg1"/>
                </a:solidFill>
              </a:rPr>
              <a:t>Clouds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Products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550223"/>
            <a:ext cx="261481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</a:t>
            </a:r>
            <a:r>
              <a:rPr lang="fr-FR" sz="1400" b="1" dirty="0" err="1" smtClean="0">
                <a:solidFill>
                  <a:schemeClr val="bg1"/>
                </a:solidFill>
              </a:rPr>
              <a:t>Only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with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weather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forecast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0391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620462" y="6550223"/>
            <a:ext cx="257153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* </a:t>
            </a:r>
            <a:r>
              <a:rPr lang="fr-FR" sz="1400" b="1" err="1">
                <a:solidFill>
                  <a:schemeClr val="bg1"/>
                </a:solidFill>
              </a:rPr>
              <a:t>Based</a:t>
            </a:r>
            <a:r>
              <a:rPr lang="fr-FR" sz="1400" b="1">
                <a:solidFill>
                  <a:schemeClr val="bg1"/>
                </a:solidFill>
              </a:rPr>
              <a:t> on </a:t>
            </a:r>
            <a:r>
              <a:rPr lang="fr-FR" sz="1400" b="1" err="1">
                <a:solidFill>
                  <a:schemeClr val="bg1"/>
                </a:solidFill>
              </a:rPr>
              <a:t>Clouds</a:t>
            </a:r>
            <a:r>
              <a:rPr lang="fr-FR" sz="1400" b="1">
                <a:solidFill>
                  <a:schemeClr val="bg1"/>
                </a:solidFill>
              </a:rPr>
              <a:t> </a:t>
            </a:r>
            <a:r>
              <a:rPr lang="fr-FR" sz="1400" b="1" err="1">
                <a:solidFill>
                  <a:schemeClr val="bg1"/>
                </a:solidFill>
              </a:rPr>
              <a:t>Products</a:t>
            </a:r>
            <a:endParaRPr lang="fr-FR" sz="1400" b="1">
              <a:solidFill>
                <a:schemeClr val="bg1"/>
              </a:solidFill>
            </a:endParaRPr>
          </a:p>
        </p:txBody>
      </p:sp>
      <p:sp>
        <p:nvSpPr>
          <p:cNvPr id="8" name="Rectángulo 4"/>
          <p:cNvSpPr/>
          <p:nvPr/>
        </p:nvSpPr>
        <p:spPr>
          <a:xfrm>
            <a:off x="766763" y="5300663"/>
            <a:ext cx="10658475" cy="1119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CMa</a:t>
            </a: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– Cloud </a:t>
            </a:r>
            <a:r>
              <a:rPr 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Mask</a:t>
            </a:r>
            <a:r>
              <a:rPr 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detection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, and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snow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detection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during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daytime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-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Used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as a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complement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 visible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images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during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day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 - More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useful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during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night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due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difficulties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identify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some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low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types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in IR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images</a:t>
            </a:r>
            <a:r>
              <a:rPr 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GB" sz="180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508500"/>
            <a:ext cx="64801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708275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050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8275"/>
            <a:ext cx="5795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4963" y="2760917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119235" y="2773666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911224" y="5322434"/>
            <a:ext cx="10369550" cy="1119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CT – Cloud </a:t>
            </a:r>
            <a:r>
              <a:rPr 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type</a:t>
            </a:r>
            <a:endParaRPr lang="es-ES" sz="2200" b="1" u="sng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- 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Cloud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classification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based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on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opacity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transparency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 and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level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of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top”.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 (Ex: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Cb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classified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as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high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opaque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”). </a:t>
            </a:r>
          </a:p>
        </p:txBody>
      </p:sp>
      <p:pic>
        <p:nvPicPr>
          <p:cNvPr id="5" name="Imagen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508500"/>
            <a:ext cx="6480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708275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050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8275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4963" y="2760917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9235" y="2773666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765175" y="5655567"/>
            <a:ext cx="11090275" cy="809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CTTH: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Cloud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pressure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(up),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temperature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left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height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-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Fractional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not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having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CTTH outputs.</a:t>
            </a:r>
          </a:p>
        </p:txBody>
      </p:sp>
      <p:pic>
        <p:nvPicPr>
          <p:cNvPr id="5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115252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284538"/>
            <a:ext cx="576103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5300663"/>
            <a:ext cx="53609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4538"/>
            <a:ext cx="57594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963" y="3352104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19235" y="3352104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767557" y="5483423"/>
            <a:ext cx="10945812" cy="1066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CMIC: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Cloud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drop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effective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radius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left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Cloud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optical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thickness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          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Liquid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/Ice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water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path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left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Cloud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phase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- </a:t>
            </a:r>
            <a:r>
              <a:rPr lang="en-GB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Only “Cloud top phase” parameter available for night, twilight, mixed/undefined phase</a:t>
            </a:r>
            <a:r>
              <a:rPr lang="en-GB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s-ES" sz="220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157788"/>
            <a:ext cx="539908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57610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050"/>
            <a:ext cx="58134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141663"/>
            <a:ext cx="57610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1663"/>
            <a:ext cx="57594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9214" y="3207875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9235" y="3210088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08275"/>
            <a:ext cx="58007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4"/>
          <p:cNvSpPr>
            <a:spLocks noChangeArrowheads="1"/>
          </p:cNvSpPr>
          <p:nvPr/>
        </p:nvSpPr>
        <p:spPr bwMode="auto">
          <a:xfrm>
            <a:off x="839788" y="4941888"/>
            <a:ext cx="110886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PC –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Precipitating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Clouds</a:t>
            </a:r>
            <a:r>
              <a:rPr lang="es-ES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 and</a:t>
            </a:r>
          </a:p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PCPh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–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Precipitating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Clouds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based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on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Cloud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Microphysics</a:t>
            </a: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(up)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- </a:t>
            </a:r>
            <a:r>
              <a:rPr lang="es-ES" alt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Probability</a:t>
            </a:r>
            <a:r>
              <a:rPr lang="es-ES" alt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of </a:t>
            </a:r>
            <a:r>
              <a:rPr lang="es-ES" alt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precipitation</a:t>
            </a: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all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precipitation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but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working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better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convective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precipitation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-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Useful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when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radar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not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available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with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preference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PCPh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product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Imagen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908050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724400"/>
            <a:ext cx="5772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924175"/>
            <a:ext cx="575945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908050"/>
            <a:ext cx="5692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924175"/>
            <a:ext cx="570547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963" y="2968737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88062" y="2991877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9" y="963352"/>
            <a:ext cx="11516342" cy="58892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4963" y="3031083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9235" y="3043832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92682" y="1891146"/>
            <a:ext cx="4046301" cy="37856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THE SOFTWARES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THE SATELLITE PRODUCTS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SOME COMPARISON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CLOUD DISTRIBUTION IN ERA5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PROSPECTIVES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49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5" descr="Une image contenant très coloré, différent, couleurs, brillant&#10;&#10;Description générée automatiquement">
            <a:extLst>
              <a:ext uri="{FF2B5EF4-FFF2-40B4-BE49-F238E27FC236}">
                <a16:creationId xmlns="" xmlns:a16="http://schemas.microsoft.com/office/drawing/2014/main" id="{26F10265-0B24-012F-585E-A52F4D5D7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49" y="1124224"/>
            <a:ext cx="11385393" cy="26905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39" y="3752490"/>
            <a:ext cx="5997515" cy="299804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2838" y="4605182"/>
            <a:ext cx="251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Cloud </a:t>
            </a:r>
            <a:r>
              <a:rPr lang="fr-FR" b="1" err="1">
                <a:solidFill>
                  <a:schemeClr val="bg1"/>
                </a:solidFill>
              </a:rPr>
              <a:t>products</a:t>
            </a:r>
            <a:r>
              <a:rPr lang="fr-FR" b="1">
                <a:solidFill>
                  <a:schemeClr val="bg1"/>
                </a:solidFill>
              </a:rPr>
              <a:t> on a world </a:t>
            </a:r>
            <a:r>
              <a:rPr lang="fr-FR" b="1" err="1">
                <a:solidFill>
                  <a:schemeClr val="bg1"/>
                </a:solidFill>
              </a:rPr>
              <a:t>map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944698" y="4605181"/>
            <a:ext cx="270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chemeClr val="bg1"/>
                </a:solidFill>
              </a:rPr>
              <a:t>Example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with</a:t>
            </a:r>
            <a:r>
              <a:rPr lang="fr-FR" b="1">
                <a:solidFill>
                  <a:schemeClr val="bg1"/>
                </a:solidFill>
              </a:rPr>
              <a:t> cloud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5083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98" y="2825264"/>
            <a:ext cx="5115603" cy="19557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33" y="2784915"/>
            <a:ext cx="5091916" cy="20146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470" y="4810489"/>
            <a:ext cx="5110565" cy="1968824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860650" y="4810489"/>
            <a:ext cx="5115603" cy="1955761"/>
            <a:chOff x="4890406" y="3347358"/>
            <a:chExt cx="6905625" cy="263706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7"/>
            <a:srcRect r="2084"/>
            <a:stretch/>
          </p:blipFill>
          <p:spPr>
            <a:xfrm>
              <a:off x="4915580" y="3347358"/>
              <a:ext cx="6873649" cy="1628775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0406" y="4965247"/>
              <a:ext cx="6905625" cy="1019175"/>
            </a:xfrm>
            <a:prstGeom prst="rect">
              <a:avLst/>
            </a:prstGeom>
          </p:spPr>
        </p:pic>
      </p:grpSp>
      <p:sp>
        <p:nvSpPr>
          <p:cNvPr id="10" name="ZoneTexte 9"/>
          <p:cNvSpPr txBox="1"/>
          <p:nvPr/>
        </p:nvSpPr>
        <p:spPr>
          <a:xfrm>
            <a:off x="313596" y="1023451"/>
            <a:ext cx="9743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Cloud </a:t>
            </a:r>
            <a:r>
              <a:rPr lang="fr-FR" sz="2000" b="1" u="sng" err="1">
                <a:solidFill>
                  <a:schemeClr val="bg1"/>
                </a:solidFill>
              </a:rPr>
              <a:t>Mask</a:t>
            </a:r>
            <a:r>
              <a:rPr lang="fr-FR" sz="2000" b="1" u="sng">
                <a:solidFill>
                  <a:schemeClr val="bg1"/>
                </a:solidFill>
              </a:rPr>
              <a:t> </a:t>
            </a:r>
            <a:r>
              <a:rPr lang="fr-FR" sz="2000" b="1" u="sng" err="1">
                <a:solidFill>
                  <a:schemeClr val="bg1"/>
                </a:solidFill>
              </a:rPr>
              <a:t>with</a:t>
            </a:r>
            <a:r>
              <a:rPr lang="fr-FR" sz="2000" b="1" u="sng">
                <a:solidFill>
                  <a:schemeClr val="bg1"/>
                </a:solidFill>
              </a:rPr>
              <a:t> SYNOP observations and </a:t>
            </a:r>
            <a:r>
              <a:rPr lang="fr-FR" sz="2000" b="1" u="sng" err="1">
                <a:solidFill>
                  <a:schemeClr val="bg1"/>
                </a:solidFill>
              </a:rPr>
              <a:t>ship</a:t>
            </a:r>
            <a:r>
              <a:rPr lang="fr-FR" sz="2000" b="1" u="sng">
                <a:solidFill>
                  <a:schemeClr val="bg1"/>
                </a:solidFill>
              </a:rPr>
              <a:t> observations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7962" y="1734906"/>
            <a:ext cx="689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Treshold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accuracy</a:t>
            </a:r>
            <a:r>
              <a:rPr lang="fr-FR" b="1" dirty="0">
                <a:solidFill>
                  <a:schemeClr val="bg1"/>
                </a:solidFill>
              </a:rPr>
              <a:t> : POD&gt;85% and FAR&lt;20</a:t>
            </a:r>
            <a:r>
              <a:rPr lang="fr-FR" b="1" dirty="0" smtClean="0">
                <a:solidFill>
                  <a:schemeClr val="bg1"/>
                </a:solidFill>
              </a:rPr>
              <a:t>% for </a:t>
            </a:r>
            <a:r>
              <a:rPr lang="fr-FR" b="1" dirty="0" err="1" smtClean="0">
                <a:solidFill>
                  <a:schemeClr val="bg1"/>
                </a:solidFill>
              </a:rPr>
              <a:t>operationnal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34382" y="1754306"/>
            <a:ext cx="3445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POD : </a:t>
            </a:r>
            <a:r>
              <a:rPr lang="fr-FR" b="1" dirty="0" err="1" smtClean="0">
                <a:solidFill>
                  <a:schemeClr val="bg1"/>
                </a:solidFill>
              </a:rPr>
              <a:t>Probability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detection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FAR : False </a:t>
            </a:r>
            <a:r>
              <a:rPr lang="fr-FR" b="1" dirty="0" err="1" smtClean="0">
                <a:solidFill>
                  <a:schemeClr val="bg1"/>
                </a:solidFill>
              </a:rPr>
              <a:t>Alarm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641653" y="1831029"/>
            <a:ext cx="7099218" cy="4814846"/>
            <a:chOff x="2528005" y="1765715"/>
            <a:chExt cx="7099218" cy="48148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83297" y="2013966"/>
              <a:ext cx="3143926" cy="115470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64272" y="6061466"/>
              <a:ext cx="2693429" cy="41815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850193" y="2101364"/>
              <a:ext cx="3633103" cy="381733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Forme libre 6"/>
            <p:cNvSpPr/>
            <p:nvPr/>
          </p:nvSpPr>
          <p:spPr>
            <a:xfrm>
              <a:off x="3216859" y="6251707"/>
              <a:ext cx="2484260" cy="2706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2528005" y="1765715"/>
              <a:ext cx="2024657" cy="291555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1" i="0" u="none" strike="noStrike" kern="1200" cap="none" spc="0" baseline="0">
                  <a:solidFill>
                    <a:srgbClr val="00008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 CTTH from MSG4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312804" y="1767132"/>
              <a:ext cx="1073240" cy="268019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Lucida Sans Unicode" pitchFamily="34"/>
                  <a:cs typeface="Lucida Sans Unicode" pitchFamily="34"/>
                </a:rPr>
                <a:t>Obs. Lidar</a:t>
              </a:r>
            </a:p>
          </p:txBody>
        </p:sp>
        <p:sp>
          <p:nvSpPr>
            <p:cNvPr id="10" name="Connecteur droit 9"/>
            <p:cNvSpPr/>
            <p:nvPr/>
          </p:nvSpPr>
          <p:spPr>
            <a:xfrm>
              <a:off x="4849227" y="2506032"/>
              <a:ext cx="1759680" cy="8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483297" y="3158831"/>
              <a:ext cx="3143926" cy="119854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Connecteur droit 11"/>
            <p:cNvSpPr/>
            <p:nvPr/>
          </p:nvSpPr>
          <p:spPr>
            <a:xfrm>
              <a:off x="4597447" y="3166137"/>
              <a:ext cx="2010326" cy="5507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483297" y="4347542"/>
              <a:ext cx="3143926" cy="11100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432483" y="5448278"/>
              <a:ext cx="3143926" cy="11100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5" name="Connecteur droit 14"/>
            <p:cNvSpPr/>
            <p:nvPr/>
          </p:nvSpPr>
          <p:spPr>
            <a:xfrm>
              <a:off x="4346792" y="4709205"/>
              <a:ext cx="2137355" cy="2186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6" name="Connecteur droit 15"/>
            <p:cNvSpPr/>
            <p:nvPr/>
          </p:nvSpPr>
          <p:spPr>
            <a:xfrm>
              <a:off x="4220614" y="5367912"/>
              <a:ext cx="2262399" cy="5505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012774" y="6118570"/>
              <a:ext cx="755925" cy="4611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>
                  <a:solidFill>
                    <a:srgbClr val="00000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100hPa</a:t>
              </a:r>
              <a:endParaRPr lang="en-GB" sz="1633" b="1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Lucida Sans Unicode" pitchFamily="34"/>
                <a:cs typeface="Lucida Sans Unicode" pitchFamily="34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94719" y="6118570"/>
              <a:ext cx="756766" cy="4611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>
                  <a:solidFill>
                    <a:srgbClr val="00000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500hPa</a:t>
              </a: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5327111" y="6119978"/>
              <a:ext cx="955767" cy="460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>
                  <a:solidFill>
                    <a:srgbClr val="00000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1000hPa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13596" y="1023451"/>
            <a:ext cx="11915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CT and CTTH </a:t>
            </a:r>
            <a:r>
              <a:rPr lang="fr-FR" sz="2000" b="1" u="sng" err="1">
                <a:solidFill>
                  <a:schemeClr val="bg1"/>
                </a:solidFill>
              </a:rPr>
              <a:t>with</a:t>
            </a:r>
            <a:r>
              <a:rPr lang="fr-FR" sz="2000" b="1" u="sng">
                <a:solidFill>
                  <a:schemeClr val="bg1"/>
                </a:solidFill>
              </a:rPr>
              <a:t> RADAR and lidar observation (DARDAR Delanoë et al.,2010) </a:t>
            </a:r>
          </a:p>
        </p:txBody>
      </p:sp>
    </p:spTree>
    <p:extLst>
      <p:ext uri="{BB962C8B-B14F-4D97-AF65-F5344CB8AC3E}">
        <p14:creationId xmlns:p14="http://schemas.microsoft.com/office/powerpoint/2010/main" val="30838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13596" y="1630266"/>
            <a:ext cx="3308153" cy="2253746"/>
            <a:chOff x="2528005" y="1765715"/>
            <a:chExt cx="6573061" cy="354396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009455" y="2207214"/>
              <a:ext cx="2091611" cy="76821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37946" y="2319781"/>
              <a:ext cx="2845598" cy="298989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2528005" y="1765715"/>
              <a:ext cx="2024657" cy="291555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1" i="0" u="none" strike="noStrike" kern="1200" cap="none" spc="0" baseline="0">
                  <a:solidFill>
                    <a:srgbClr val="00008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 CTTH from MSG4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009455" y="1802086"/>
              <a:ext cx="1073239" cy="268019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Lucida Sans Unicode" pitchFamily="34"/>
                  <a:cs typeface="Lucida Sans Unicode" pitchFamily="34"/>
                </a:rPr>
                <a:t>Obs. Lidar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009455" y="2998564"/>
              <a:ext cx="2091611" cy="7973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009455" y="3795937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934091" y="4540614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0" name="ZoneTexte 19"/>
          <p:cNvSpPr txBox="1"/>
          <p:nvPr/>
        </p:nvSpPr>
        <p:spPr>
          <a:xfrm>
            <a:off x="313596" y="1023451"/>
            <a:ext cx="9291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>
                <a:solidFill>
                  <a:srgbClr val="FF0000"/>
                </a:solidFill>
              </a:rPr>
              <a:t>CT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>
                <a:solidFill>
                  <a:schemeClr val="bg1"/>
                </a:solidFill>
              </a:rPr>
              <a:t>lidar observation (DARDAR Delanoë et al.,2010) 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646013"/>
              </p:ext>
            </p:extLst>
          </p:nvPr>
        </p:nvGraphicFramePr>
        <p:xfrm>
          <a:off x="2272846" y="4386790"/>
          <a:ext cx="8128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POD for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LOW CLOUDS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 SEMI-TRANSPARENT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HIGH CLOUDS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MSG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HIMAWARI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GOES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413624"/>
              </p:ext>
            </p:extLst>
          </p:nvPr>
        </p:nvGraphicFramePr>
        <p:xfrm>
          <a:off x="4776106" y="2282809"/>
          <a:ext cx="587103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5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355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OPTIMAL ACCURACY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90%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TARGET ACCURACY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TRESHOLD ACCURACY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3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13596" y="1630266"/>
            <a:ext cx="3308153" cy="2253746"/>
            <a:chOff x="2528005" y="1765715"/>
            <a:chExt cx="6573061" cy="354396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009455" y="2207214"/>
              <a:ext cx="2091611" cy="76821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37946" y="2319781"/>
              <a:ext cx="2845598" cy="298989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2528005" y="1765715"/>
              <a:ext cx="2024657" cy="291555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1" i="0" u="none" strike="noStrike" kern="1200" cap="none" spc="0" baseline="0">
                  <a:solidFill>
                    <a:srgbClr val="00008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 CTTH from MSG4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009455" y="1802086"/>
              <a:ext cx="1073239" cy="268019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Lucida Sans Unicode" pitchFamily="34"/>
                  <a:cs typeface="Lucida Sans Unicode" pitchFamily="34"/>
                </a:rPr>
                <a:t>Obs. Lidar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009455" y="2998564"/>
              <a:ext cx="2091611" cy="7973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009455" y="3795937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934091" y="4540614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0" name="ZoneTexte 19"/>
          <p:cNvSpPr txBox="1"/>
          <p:nvPr/>
        </p:nvSpPr>
        <p:spPr>
          <a:xfrm>
            <a:off x="313596" y="1023451"/>
            <a:ext cx="11708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</a:t>
            </a:r>
            <a:r>
              <a:rPr lang="fr-FR" sz="2000" b="1" u="sng">
                <a:solidFill>
                  <a:srgbClr val="FF0000"/>
                </a:solidFill>
              </a:rPr>
              <a:t>CTTH </a:t>
            </a:r>
            <a:r>
              <a:rPr lang="fr-FR" sz="2000" b="1" u="sng" err="1">
                <a:solidFill>
                  <a:srgbClr val="FF0000"/>
                </a:solidFill>
              </a:rPr>
              <a:t>with</a:t>
            </a:r>
            <a:r>
              <a:rPr lang="fr-FR" sz="2000" b="1" u="sng">
                <a:solidFill>
                  <a:srgbClr val="FF0000"/>
                </a:solidFill>
              </a:rPr>
              <a:t> </a:t>
            </a:r>
            <a:r>
              <a:rPr lang="fr-FR" sz="2000" b="1" u="sng">
                <a:solidFill>
                  <a:schemeClr val="bg1"/>
                </a:solidFill>
              </a:rPr>
              <a:t>lidar and cloud radar observations (DARDAR Delanoë et al.,2010) </a:t>
            </a: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905991"/>
              </p:ext>
            </p:extLst>
          </p:nvPr>
        </p:nvGraphicFramePr>
        <p:xfrm>
          <a:off x="5625464" y="4367006"/>
          <a:ext cx="4626786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2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22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Semi-</a:t>
                      </a:r>
                      <a:r>
                        <a:rPr lang="fr-FR" b="1" err="1"/>
                        <a:t>Transp</a:t>
                      </a:r>
                      <a:r>
                        <a:rPr lang="fr-FR" b="1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Std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MSG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-1,26 (0,44)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1,97 (1,90)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HIMAWARI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-1,41 (0,5)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2,19 (2,06)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-2,01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80797"/>
              </p:ext>
            </p:extLst>
          </p:nvPr>
        </p:nvGraphicFramePr>
        <p:xfrm>
          <a:off x="5593081" y="1823840"/>
          <a:ext cx="472034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4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34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34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Opaque</a:t>
                      </a:r>
                      <a:r>
                        <a:rPr lang="fr-FR" b="1" baseline="0"/>
                        <a:t> </a:t>
                      </a:r>
                      <a:r>
                        <a:rPr lang="fr-FR" b="1" err="1"/>
                        <a:t>clouds</a:t>
                      </a:r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Std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MSG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-0,46 (-0,31)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0,93 (0,73)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Himawari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-0,82 (-0,56)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1,21 (0,96)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98524"/>
              </p:ext>
            </p:extLst>
          </p:nvPr>
        </p:nvGraphicFramePr>
        <p:xfrm>
          <a:off x="353619" y="4282736"/>
          <a:ext cx="4430888" cy="2241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88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52744"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Treshold</a:t>
                      </a:r>
                      <a:r>
                        <a:rPr lang="fr-FR" b="1"/>
                        <a:t> </a:t>
                      </a:r>
                      <a:r>
                        <a:rPr lang="fr-FR" b="1" err="1"/>
                        <a:t>accuracy</a:t>
                      </a:r>
                      <a:r>
                        <a:rPr lang="fr-FR" b="1"/>
                        <a:t> (opaque </a:t>
                      </a:r>
                      <a:r>
                        <a:rPr lang="fr-FR" b="1" err="1"/>
                        <a:t>clouds</a:t>
                      </a:r>
                      <a:r>
                        <a:rPr lang="fr-FR" b="1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 &lt;</a:t>
                      </a:r>
                      <a:r>
                        <a:rPr lang="fr-FR" b="1" baseline="0"/>
                        <a:t> 1km</a:t>
                      </a:r>
                    </a:p>
                    <a:p>
                      <a:pPr algn="ctr"/>
                      <a:r>
                        <a:rPr lang="fr-FR" b="1" baseline="0" err="1"/>
                        <a:t>Std</a:t>
                      </a:r>
                      <a:r>
                        <a:rPr lang="fr-FR" b="1" baseline="0"/>
                        <a:t>&lt;2km</a:t>
                      </a:r>
                      <a:endParaRPr lang="fr-FR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Treshold</a:t>
                      </a:r>
                      <a:r>
                        <a:rPr lang="fr-FR" b="1" baseline="0"/>
                        <a:t> </a:t>
                      </a:r>
                      <a:r>
                        <a:rPr lang="fr-FR" b="1" baseline="0" err="1"/>
                        <a:t>accuracy</a:t>
                      </a:r>
                      <a:r>
                        <a:rPr lang="fr-FR" b="1" baseline="0"/>
                        <a:t> for </a:t>
                      </a:r>
                      <a:r>
                        <a:rPr lang="fr-FR" b="1" baseline="0" err="1"/>
                        <a:t>semi-tranpasrent</a:t>
                      </a:r>
                      <a:r>
                        <a:rPr lang="fr-FR" b="1" baseline="0"/>
                        <a:t> </a:t>
                      </a:r>
                      <a:r>
                        <a:rPr lang="fr-FR" b="1" baseline="0" err="1"/>
                        <a:t>clouds</a:t>
                      </a:r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&lt;2km</a:t>
                      </a:r>
                    </a:p>
                    <a:p>
                      <a:pPr algn="ctr"/>
                      <a:r>
                        <a:rPr lang="fr-FR" b="1" err="1"/>
                        <a:t>Std</a:t>
                      </a:r>
                      <a:r>
                        <a:rPr lang="fr-FR" b="1"/>
                        <a:t>&lt;2,5km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44813" y="1503274"/>
            <a:ext cx="1887474" cy="31840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fr-FR" sz="1600" b="1">
                <a:solidFill>
                  <a:schemeClr val="bg1"/>
                </a:solidFill>
                <a:latin typeface="Liberation Serif"/>
                <a:ea typeface="Droid Sans Fallback" pitchFamily="2"/>
                <a:cs typeface="FreeSans" pitchFamily="2"/>
              </a:rPr>
              <a:t>MSG2 13/06/2008 </a:t>
            </a:r>
          </a:p>
        </p:txBody>
      </p:sp>
      <p:pic>
        <p:nvPicPr>
          <p:cNvPr id="5" name="Image 9">
            <a:extLst>
              <a:ext uri="{FF2B5EF4-FFF2-40B4-BE49-F238E27FC236}">
                <a16:creationId xmlns="" xmlns:a16="http://schemas.microsoft.com/office/drawing/2014/main" id="{796F6825-77DF-98BC-1594-95EA69BB8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819" y="1916781"/>
            <a:ext cx="8933377" cy="4771045"/>
          </a:xfrm>
          <a:prstGeom prst="rect">
            <a:avLst/>
          </a:prstGeom>
        </p:spPr>
      </p:pic>
      <p:sp>
        <p:nvSpPr>
          <p:cNvPr id="6" name=" 1"/>
          <p:cNvSpPr txBox="1">
            <a:spLocks/>
          </p:cNvSpPr>
          <p:nvPr/>
        </p:nvSpPr>
        <p:spPr>
          <a:xfrm>
            <a:off x="313596" y="1038840"/>
            <a:ext cx="10515600" cy="3693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800" b="1">
                <a:solidFill>
                  <a:schemeClr val="bg1"/>
                </a:solidFill>
                <a:cs typeface="Calibri Light"/>
              </a:rPr>
              <a:t>2nd International cloud </a:t>
            </a:r>
            <a:r>
              <a:rPr lang="fr-FR" sz="1800" b="1" err="1">
                <a:solidFill>
                  <a:schemeClr val="bg1"/>
                </a:solidFill>
                <a:cs typeface="Calibri Light"/>
              </a:rPr>
              <a:t>working</a:t>
            </a:r>
            <a:r>
              <a:rPr lang="fr-FR" sz="1800" b="1">
                <a:solidFill>
                  <a:schemeClr val="bg1"/>
                </a:solidFill>
                <a:cs typeface="Calibri Light"/>
              </a:rPr>
              <a:t> group  2018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938387" y="1445600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Truth </a:t>
            </a:r>
            <a:r>
              <a:rPr lang="fr-FR" b="1" dirty="0" err="1" smtClean="0">
                <a:solidFill>
                  <a:schemeClr val="bg1"/>
                </a:solidFill>
              </a:rPr>
              <a:t>given</a:t>
            </a:r>
            <a:r>
              <a:rPr lang="fr-FR" b="1" dirty="0" smtClean="0">
                <a:solidFill>
                  <a:schemeClr val="bg1"/>
                </a:solidFill>
              </a:rPr>
              <a:t> by CALIPSO-CloudSat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1" y="2601018"/>
            <a:ext cx="5535295" cy="30899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44" y="2601018"/>
            <a:ext cx="4760268" cy="3089910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3596" y="1023451"/>
            <a:ext cx="9573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smtClean="0">
                <a:solidFill>
                  <a:srgbClr val="FF0000"/>
                </a:solidFill>
              </a:rPr>
              <a:t>CTTH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>
                <a:solidFill>
                  <a:schemeClr val="bg1"/>
                </a:solidFill>
              </a:rPr>
              <a:t>lidar observation (DARDAR Delanoë et al.,2010)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0460" y="1879578"/>
            <a:ext cx="553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Cloud Top </a:t>
            </a:r>
            <a:r>
              <a:rPr lang="fr-FR" b="1" dirty="0" err="1" smtClean="0">
                <a:solidFill>
                  <a:schemeClr val="bg1"/>
                </a:solidFill>
              </a:rPr>
              <a:t>height</a:t>
            </a:r>
            <a:r>
              <a:rPr lang="fr-FR" b="1" dirty="0" smtClean="0">
                <a:solidFill>
                  <a:schemeClr val="bg1"/>
                </a:solidFill>
              </a:rPr>
              <a:t> distribution </a:t>
            </a:r>
            <a:r>
              <a:rPr lang="fr-FR" b="1" dirty="0" err="1" smtClean="0">
                <a:solidFill>
                  <a:schemeClr val="bg1"/>
                </a:solidFill>
              </a:rPr>
              <a:t>using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different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weather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Forecast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21744" y="1879578"/>
            <a:ext cx="5662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Comparison</a:t>
            </a:r>
            <a:r>
              <a:rPr lang="fr-FR" b="1" dirty="0" smtClean="0">
                <a:solidFill>
                  <a:schemeClr val="bg1"/>
                </a:solidFill>
              </a:rPr>
              <a:t> of Cloud top </a:t>
            </a:r>
            <a:r>
              <a:rPr lang="fr-FR" b="1" dirty="0" err="1" smtClean="0">
                <a:solidFill>
                  <a:schemeClr val="bg1"/>
                </a:solidFill>
              </a:rPr>
              <a:t>height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between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actual</a:t>
            </a:r>
            <a:r>
              <a:rPr lang="fr-FR" b="1" dirty="0" smtClean="0">
                <a:solidFill>
                  <a:schemeClr val="bg1"/>
                </a:solidFill>
              </a:rPr>
              <a:t> CTTH software and a version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neural network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3596" y="6109854"/>
            <a:ext cx="1162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We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still</a:t>
            </a:r>
            <a:r>
              <a:rPr lang="fr-FR" b="1" dirty="0" smtClean="0">
                <a:solidFill>
                  <a:schemeClr val="bg1"/>
                </a:solidFill>
              </a:rPr>
              <a:t> miss the </a:t>
            </a:r>
            <a:r>
              <a:rPr lang="fr-FR" b="1" dirty="0" err="1" smtClean="0">
                <a:solidFill>
                  <a:schemeClr val="bg1"/>
                </a:solidFill>
              </a:rPr>
              <a:t>very</a:t>
            </a:r>
            <a:r>
              <a:rPr lang="fr-FR" b="1" dirty="0" smtClean="0">
                <a:solidFill>
                  <a:schemeClr val="bg1"/>
                </a:solidFill>
              </a:rPr>
              <a:t> high </a:t>
            </a:r>
            <a:r>
              <a:rPr lang="fr-FR" b="1" dirty="0" err="1" smtClean="0">
                <a:solidFill>
                  <a:schemeClr val="bg1"/>
                </a:solidFill>
              </a:rPr>
              <a:t>thin</a:t>
            </a:r>
            <a:r>
              <a:rPr lang="fr-FR" b="1" dirty="0" smtClean="0">
                <a:solidFill>
                  <a:schemeClr val="bg1"/>
                </a:solidFill>
              </a:rPr>
              <a:t> cirrus =&gt;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2109" y="58328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improvement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expected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the </a:t>
            </a:r>
            <a:r>
              <a:rPr lang="fr-FR" b="1" dirty="0" err="1">
                <a:solidFill>
                  <a:schemeClr val="bg1"/>
                </a:solidFill>
              </a:rPr>
              <a:t>third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generation</a:t>
            </a:r>
            <a:r>
              <a:rPr lang="fr-FR" b="1" dirty="0">
                <a:solidFill>
                  <a:schemeClr val="bg1"/>
                </a:solidFill>
              </a:rPr>
              <a:t> of satellite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higher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resolution</a:t>
            </a:r>
            <a:r>
              <a:rPr lang="fr-FR" b="1" dirty="0">
                <a:solidFill>
                  <a:schemeClr val="bg1"/>
                </a:solidFill>
              </a:rPr>
              <a:t> and more visible and NIR </a:t>
            </a:r>
            <a:r>
              <a:rPr lang="fr-FR" b="1" dirty="0" err="1">
                <a:solidFill>
                  <a:schemeClr val="bg1"/>
                </a:solidFill>
              </a:rPr>
              <a:t>channels</a:t>
            </a:r>
            <a:r>
              <a:rPr lang="fr-FR" b="1" dirty="0">
                <a:solidFill>
                  <a:schemeClr val="bg1"/>
                </a:solidFill>
              </a:rPr>
              <a:t>.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48" y="1527464"/>
            <a:ext cx="5958154" cy="51435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987" y="1039639"/>
            <a:ext cx="694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Frequencies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 over Brittany (France)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4999" y="2363421"/>
            <a:ext cx="55780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 (and </a:t>
            </a:r>
            <a:r>
              <a:rPr lang="fr-FR" b="1" dirty="0" err="1" smtClean="0">
                <a:solidFill>
                  <a:schemeClr val="bg1"/>
                </a:solidFill>
              </a:rPr>
              <a:t>other</a:t>
            </a:r>
            <a:r>
              <a:rPr lang="fr-FR" b="1" dirty="0" smtClean="0">
                <a:solidFill>
                  <a:schemeClr val="bg1"/>
                </a:solidFill>
              </a:rPr>
              <a:t> NWCGEO </a:t>
            </a:r>
            <a:r>
              <a:rPr lang="fr-FR" b="1" dirty="0" err="1" smtClean="0">
                <a:solidFill>
                  <a:schemeClr val="bg1"/>
                </a:solidFill>
              </a:rPr>
              <a:t>product</a:t>
            </a:r>
            <a:r>
              <a:rPr lang="fr-FR" b="1" dirty="0" smtClean="0">
                <a:solidFill>
                  <a:schemeClr val="bg1"/>
                </a:solidFill>
              </a:rPr>
              <a:t>)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available</a:t>
            </a:r>
            <a:r>
              <a:rPr lang="fr-FR" b="1" dirty="0" smtClean="0">
                <a:solidFill>
                  <a:schemeClr val="bg1"/>
                </a:solidFill>
              </a:rPr>
              <a:t> on the </a:t>
            </a:r>
            <a:r>
              <a:rPr lang="fr-FR" b="1" dirty="0" err="1" smtClean="0">
                <a:solidFill>
                  <a:schemeClr val="bg1"/>
                </a:solidFill>
              </a:rPr>
              <a:t>same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frequence</a:t>
            </a:r>
            <a:r>
              <a:rPr lang="fr-FR" b="1" dirty="0" smtClean="0">
                <a:solidFill>
                  <a:schemeClr val="bg1"/>
                </a:solidFill>
              </a:rPr>
              <a:t> as Satellite observations </a:t>
            </a:r>
            <a:r>
              <a:rPr lang="fr-FR" b="1" dirty="0" err="1" smtClean="0">
                <a:solidFill>
                  <a:schemeClr val="bg1"/>
                </a:solidFill>
              </a:rPr>
              <a:t>i.e</a:t>
            </a:r>
            <a:r>
              <a:rPr lang="fr-FR" b="1" dirty="0" smtClean="0">
                <a:solidFill>
                  <a:schemeClr val="bg1"/>
                </a:solidFill>
              </a:rPr>
              <a:t> 10min (GOES, Himawari) or 15 min (MSG)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It </a:t>
            </a:r>
            <a:r>
              <a:rPr lang="fr-FR" b="1" dirty="0" err="1" smtClean="0">
                <a:solidFill>
                  <a:schemeClr val="bg1"/>
                </a:solidFill>
              </a:rPr>
              <a:t>offers</a:t>
            </a:r>
            <a:r>
              <a:rPr lang="fr-FR" b="1" dirty="0" smtClean="0">
                <a:solidFill>
                  <a:schemeClr val="bg1"/>
                </a:solidFill>
              </a:rPr>
              <a:t> the </a:t>
            </a:r>
            <a:r>
              <a:rPr lang="fr-FR" b="1" dirty="0" err="1" smtClean="0">
                <a:solidFill>
                  <a:schemeClr val="bg1"/>
                </a:solidFill>
              </a:rPr>
              <a:t>possibility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evaluate</a:t>
            </a:r>
            <a:r>
              <a:rPr lang="fr-FR" b="1" dirty="0" smtClean="0">
                <a:solidFill>
                  <a:schemeClr val="bg1"/>
                </a:solidFill>
              </a:rPr>
              <a:t> model at </a:t>
            </a:r>
            <a:r>
              <a:rPr lang="fr-FR" b="1" dirty="0" err="1" smtClean="0">
                <a:solidFill>
                  <a:schemeClr val="bg1"/>
                </a:solidFill>
              </a:rPr>
              <a:t>different</a:t>
            </a:r>
            <a:r>
              <a:rPr lang="fr-FR" b="1" dirty="0" smtClean="0">
                <a:solidFill>
                  <a:schemeClr val="bg1"/>
                </a:solidFill>
              </a:rPr>
              <a:t> stage of the day 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vs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polar </a:t>
            </a:r>
            <a:r>
              <a:rPr lang="fr-FR" b="1" dirty="0" err="1" smtClean="0">
                <a:solidFill>
                  <a:schemeClr val="bg1"/>
                </a:solidFill>
              </a:rPr>
              <a:t>orbiting</a:t>
            </a:r>
            <a:r>
              <a:rPr lang="fr-FR" b="1" dirty="0" smtClean="0">
                <a:solidFill>
                  <a:schemeClr val="bg1"/>
                </a:solidFill>
              </a:rPr>
              <a:t> satellite </a:t>
            </a:r>
            <a:r>
              <a:rPr lang="fr-FR" b="1" dirty="0" err="1" smtClean="0">
                <a:solidFill>
                  <a:schemeClr val="bg1"/>
                </a:solidFill>
              </a:rPr>
              <a:t>that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offer</a:t>
            </a:r>
            <a:r>
              <a:rPr lang="fr-FR" b="1" dirty="0" smtClean="0">
                <a:solidFill>
                  <a:schemeClr val="bg1"/>
                </a:solidFill>
              </a:rPr>
              <a:t> few observation /day (CALIPSO, CloudSat, </a:t>
            </a:r>
            <a:r>
              <a:rPr lang="fr-FR" b="1" dirty="0" err="1" smtClean="0">
                <a:solidFill>
                  <a:schemeClr val="bg1"/>
                </a:solidFill>
              </a:rPr>
              <a:t>coming</a:t>
            </a:r>
            <a:r>
              <a:rPr lang="fr-FR" b="1" dirty="0" smtClean="0">
                <a:solidFill>
                  <a:schemeClr val="bg1"/>
                </a:solidFill>
              </a:rPr>
              <a:t> EarthCare)</a:t>
            </a:r>
          </a:p>
        </p:txBody>
      </p:sp>
    </p:spTree>
    <p:extLst>
      <p:ext uri="{BB962C8B-B14F-4D97-AF65-F5344CB8AC3E}">
        <p14:creationId xmlns:p14="http://schemas.microsoft.com/office/powerpoint/2010/main" val="19595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7" y="1600204"/>
            <a:ext cx="4843607" cy="24350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48" y="1600204"/>
            <a:ext cx="4758602" cy="24381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7" y="4293094"/>
            <a:ext cx="4843607" cy="24817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48" y="4293094"/>
            <a:ext cx="4843605" cy="2481706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3987" y="1039639"/>
            <a:ext cx="106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Frequencies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 over Brittany (France) </a:t>
            </a:r>
            <a:r>
              <a:rPr lang="fr-FR" b="1" dirty="0" err="1" smtClean="0">
                <a:solidFill>
                  <a:schemeClr val="bg1"/>
                </a:solidFill>
              </a:rPr>
              <a:t>comparison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ERA5 </a:t>
            </a:r>
            <a:r>
              <a:rPr lang="fr-FR" b="1" dirty="0" err="1" smtClean="0">
                <a:solidFill>
                  <a:schemeClr val="bg1"/>
                </a:solidFill>
              </a:rPr>
              <a:t>re-Analysis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41676" y="4934139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ERA5 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8200" y="204124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ERA5 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03027" y="4780251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ERA5 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40785" y="2103592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ERA5 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85309" y="20412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obs</a:t>
            </a:r>
            <a:endParaRPr lang="fr-FR" sz="1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685309" y="482751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obs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372600" y="4785952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obs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372600" y="2192429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obs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549125" y="1600204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SPRING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12352" y="4303976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SUMMER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768458" y="163235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WINTER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525880" y="4293094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Autumn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>
            <a:extLst>
              <a:ext uri="{FF2B5EF4-FFF2-40B4-BE49-F238E27FC236}">
                <a16:creationId xmlns:a16="http://schemas.microsoft.com/office/drawing/2014/main" xmlns="" id="{7070A53F-37C2-1C1B-93B1-0CF11B72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125601"/>
            <a:ext cx="2738519" cy="23813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xmlns="" id="{375010AF-037C-7FDA-ED5F-7D8ADE044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23950"/>
            <a:ext cx="2739600" cy="2382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66952F0-E839-0773-902A-F3070F1C1F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67022" y="1611350"/>
            <a:ext cx="2754719" cy="23950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3AA05E0-CB78-BEB0-87ED-3B31A3C955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085741" y="4128120"/>
            <a:ext cx="2736000" cy="23788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D0668D7-D032-B8F3-25FA-01DFA6CA45D5}"/>
              </a:ext>
            </a:extLst>
          </p:cNvPr>
          <p:cNvSpPr txBox="1"/>
          <p:nvPr/>
        </p:nvSpPr>
        <p:spPr>
          <a:xfrm>
            <a:off x="9388861" y="6494765"/>
            <a:ext cx="2129760" cy="267850"/>
          </a:xfrm>
          <a:prstGeom prst="rect">
            <a:avLst/>
          </a:prstGeom>
          <a:noFill/>
          <a:ln cap="flat"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1"/>
            </a:pPr>
            <a:r>
              <a:rPr lang="fr-FR" sz="12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137 Model </a:t>
            </a:r>
            <a:r>
              <a:rPr lang="fr-FR" sz="1200" b="1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level</a:t>
            </a:r>
            <a:r>
              <a:rPr lang="fr-FR" sz="12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 (0,25x0,25)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22391" y="1325495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ERA 5 + RTTOV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47003" y="134347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Observations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3987" y="1980423"/>
            <a:ext cx="581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With</a:t>
            </a:r>
            <a:r>
              <a:rPr lang="fr-FR" sz="1600" b="1" dirty="0" smtClean="0">
                <a:solidFill>
                  <a:schemeClr val="bg1"/>
                </a:solidFill>
              </a:rPr>
              <a:t> RTTOV (SAFNWP </a:t>
            </a:r>
            <a:r>
              <a:rPr lang="fr-FR" sz="1600" b="1" dirty="0">
                <a:solidFill>
                  <a:schemeClr val="bg1"/>
                </a:solidFill>
              </a:rPr>
              <a:t>: </a:t>
            </a:r>
            <a:r>
              <a:rPr lang="fr-FR" sz="1600" b="1" dirty="0">
                <a:solidFill>
                  <a:schemeClr val="bg1"/>
                </a:solidFill>
                <a:hlinkClick r:id="rId7"/>
              </a:rPr>
              <a:t>https://nwp-saf.eumetsat.int/site</a:t>
            </a:r>
            <a:r>
              <a:rPr lang="fr-FR" sz="1600" b="1" dirty="0" smtClean="0">
                <a:solidFill>
                  <a:schemeClr val="bg1"/>
                </a:solidFill>
                <a:hlinkClick r:id="rId7"/>
              </a:rPr>
              <a:t>/</a:t>
            </a:r>
            <a:r>
              <a:rPr lang="fr-FR" sz="1600" b="1" dirty="0" smtClean="0">
                <a:solidFill>
                  <a:schemeClr val="bg1"/>
                </a:solidFill>
              </a:rPr>
              <a:t>) </a:t>
            </a:r>
          </a:p>
          <a:p>
            <a:r>
              <a:rPr lang="fr-FR" sz="1600" b="1" dirty="0" err="1" smtClean="0">
                <a:solidFill>
                  <a:schemeClr val="bg1"/>
                </a:solidFill>
              </a:rPr>
              <a:t>We</a:t>
            </a:r>
            <a:r>
              <a:rPr lang="fr-FR" sz="1600" b="1" dirty="0" smtClean="0">
                <a:solidFill>
                  <a:schemeClr val="bg1"/>
                </a:solidFill>
              </a:rPr>
              <a:t> use the ERA5 </a:t>
            </a:r>
            <a:r>
              <a:rPr lang="fr-FR" sz="1600" b="1" dirty="0" err="1" smtClean="0">
                <a:solidFill>
                  <a:schemeClr val="bg1"/>
                </a:solidFill>
              </a:rPr>
              <a:t>Re</a:t>
            </a:r>
            <a:r>
              <a:rPr lang="fr-FR" sz="1600" b="1" dirty="0" err="1">
                <a:solidFill>
                  <a:schemeClr val="bg1"/>
                </a:solidFill>
              </a:rPr>
              <a:t>-</a:t>
            </a:r>
            <a:r>
              <a:rPr lang="fr-FR" sz="1600" b="1" dirty="0" err="1" smtClean="0">
                <a:solidFill>
                  <a:schemeClr val="bg1"/>
                </a:solidFill>
              </a:rPr>
              <a:t>analysis</a:t>
            </a:r>
            <a:r>
              <a:rPr lang="fr-FR" sz="1600" b="1" dirty="0" smtClean="0">
                <a:solidFill>
                  <a:schemeClr val="bg1"/>
                </a:solidFill>
              </a:rPr>
              <a:t> to </a:t>
            </a:r>
            <a:r>
              <a:rPr lang="fr-FR" sz="1600" b="1" dirty="0" err="1" smtClean="0">
                <a:solidFill>
                  <a:schemeClr val="bg1"/>
                </a:solidFill>
              </a:rPr>
              <a:t>compute</a:t>
            </a:r>
            <a:r>
              <a:rPr lang="fr-FR" sz="1600" b="1" dirty="0" smtClean="0">
                <a:solidFill>
                  <a:schemeClr val="bg1"/>
                </a:solidFill>
              </a:rPr>
              <a:t> MSG type observations </a:t>
            </a:r>
          </a:p>
          <a:p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987" y="3117226"/>
            <a:ext cx="15983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ERA5 </a:t>
            </a:r>
          </a:p>
          <a:p>
            <a:r>
              <a:rPr lang="fr-FR" sz="1600" b="1" u="sng" dirty="0" smtClean="0">
                <a:solidFill>
                  <a:schemeClr val="bg1"/>
                </a:solidFill>
              </a:rPr>
              <a:t>Surface (</a:t>
            </a:r>
            <a:r>
              <a:rPr lang="fr-FR" sz="1600" b="1" u="sng" dirty="0" err="1" smtClean="0">
                <a:solidFill>
                  <a:schemeClr val="bg1"/>
                </a:solidFill>
              </a:rPr>
              <a:t>mandatory</a:t>
            </a:r>
            <a:r>
              <a:rPr lang="fr-FR" sz="1600" b="1" u="sng" dirty="0" smtClean="0">
                <a:solidFill>
                  <a:schemeClr val="bg1"/>
                </a:solidFill>
              </a:rPr>
              <a:t>) </a:t>
            </a:r>
            <a:r>
              <a:rPr lang="fr-FR" sz="16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RH, T (2m), T skin, P surface, SST</a:t>
            </a: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u="sng" dirty="0" smtClean="0">
                <a:solidFill>
                  <a:schemeClr val="bg1"/>
                </a:solidFill>
              </a:rPr>
              <a:t>Levels 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P, T, QV, IWC, LWC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656" y="4125601"/>
            <a:ext cx="1454727" cy="63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RTTOV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98209" y="2808890"/>
            <a:ext cx="14462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MSG</a:t>
            </a:r>
          </a:p>
          <a:p>
            <a:r>
              <a:rPr lang="fr-FR" sz="1600" b="1" u="sng" dirty="0" err="1" smtClean="0">
                <a:solidFill>
                  <a:schemeClr val="bg1"/>
                </a:solidFill>
              </a:rPr>
              <a:t>Reflectance</a:t>
            </a:r>
            <a:r>
              <a:rPr lang="fr-FR" sz="1600" b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Vis 0,6µm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Vis 0,8µm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NIR 1,6µm</a:t>
            </a: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u="sng" dirty="0" smtClean="0">
                <a:solidFill>
                  <a:schemeClr val="bg1"/>
                </a:solidFill>
              </a:rPr>
              <a:t>TB: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3,9µm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WV 6,2µm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WV 7,3µm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8,7µm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9,7µm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10,8µm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12µm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IR13,4µm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1828800" y="4286904"/>
            <a:ext cx="363682" cy="41481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>
            <a:off x="4013955" y="4286904"/>
            <a:ext cx="363682" cy="41481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6548115" y="1571626"/>
            <a:ext cx="4875812" cy="5150181"/>
            <a:chOff x="6548115" y="1571626"/>
            <a:chExt cx="4875812" cy="5150181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230" y="4150690"/>
              <a:ext cx="4875697" cy="2571117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58" y="1571626"/>
              <a:ext cx="4859569" cy="2562612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6548115" y="1584008"/>
              <a:ext cx="2121093" cy="3077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bg1"/>
                  </a:solidFill>
                </a:rPr>
                <a:t>Error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over all MSG disc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23987" y="1039639"/>
            <a:ext cx="1153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cover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 : MSG vs ERA5+RTTOV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7627" y="5891646"/>
            <a:ext cx="114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Since</a:t>
            </a:r>
            <a:r>
              <a:rPr lang="fr-FR" b="1" dirty="0" smtClean="0">
                <a:solidFill>
                  <a:schemeClr val="bg1"/>
                </a:solidFill>
              </a:rPr>
              <a:t> 2002 MSG types satellites are in </a:t>
            </a:r>
            <a:r>
              <a:rPr lang="fr-FR" b="1" dirty="0" err="1" smtClean="0">
                <a:solidFill>
                  <a:schemeClr val="bg1"/>
                </a:solidFill>
              </a:rPr>
              <a:t>gestationnary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orbit</a:t>
            </a:r>
            <a:r>
              <a:rPr lang="fr-FR" b="1" dirty="0" smtClean="0">
                <a:solidFill>
                  <a:schemeClr val="bg1"/>
                </a:solidFill>
              </a:rPr>
              <a:t> point at 0° latitude and 0° longitude in Nadir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" y="1028700"/>
            <a:ext cx="6374040" cy="450239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297882" y="1028700"/>
            <a:ext cx="4894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Geostationnary</a:t>
            </a:r>
            <a:r>
              <a:rPr lang="fr-FR" b="1" dirty="0" smtClean="0">
                <a:solidFill>
                  <a:schemeClr val="bg1"/>
                </a:solidFill>
              </a:rPr>
              <a:t> satellites </a:t>
            </a:r>
            <a:r>
              <a:rPr lang="fr-FR" b="1" dirty="0" err="1" smtClean="0">
                <a:solidFill>
                  <a:schemeClr val="bg1"/>
                </a:solidFill>
              </a:rPr>
              <a:t>measure</a:t>
            </a:r>
            <a:r>
              <a:rPr lang="fr-FR" b="1" dirty="0" smtClean="0">
                <a:solidFill>
                  <a:schemeClr val="bg1"/>
                </a:solidFill>
              </a:rPr>
              <a:t> the radiance </a:t>
            </a:r>
            <a:r>
              <a:rPr lang="fr-FR" b="1" dirty="0" err="1" smtClean="0">
                <a:solidFill>
                  <a:schemeClr val="bg1"/>
                </a:solidFill>
              </a:rPr>
              <a:t>from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Earth</a:t>
            </a:r>
            <a:r>
              <a:rPr lang="fr-FR" b="1" dirty="0" smtClean="0">
                <a:solidFill>
                  <a:schemeClr val="bg1"/>
                </a:solidFill>
              </a:rPr>
              <a:t> at </a:t>
            </a:r>
            <a:r>
              <a:rPr lang="fr-FR" b="1" dirty="0" err="1" smtClean="0">
                <a:solidFill>
                  <a:schemeClr val="bg1"/>
                </a:solidFill>
              </a:rPr>
              <a:t>around</a:t>
            </a:r>
            <a:r>
              <a:rPr lang="fr-FR" b="1" dirty="0" smtClean="0">
                <a:solidFill>
                  <a:schemeClr val="bg1"/>
                </a:solidFill>
              </a:rPr>
              <a:t> ~38000 km </a:t>
            </a:r>
            <a:r>
              <a:rPr lang="fr-FR" b="1" dirty="0" err="1" smtClean="0">
                <a:solidFill>
                  <a:schemeClr val="bg1"/>
                </a:solidFill>
              </a:rPr>
              <a:t>from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it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In the visible and proche infra rouge  and Infra </a:t>
            </a:r>
            <a:r>
              <a:rPr lang="fr-FR" b="1" dirty="0" err="1" smtClean="0">
                <a:solidFill>
                  <a:schemeClr val="bg1"/>
                </a:solidFill>
              </a:rPr>
              <a:t>red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get</a:t>
            </a:r>
            <a:r>
              <a:rPr lang="fr-FR" b="1" dirty="0" smtClean="0">
                <a:solidFill>
                  <a:schemeClr val="bg1"/>
                </a:solidFill>
              </a:rPr>
              <a:t> the: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bg1"/>
                </a:solidFill>
              </a:rPr>
              <a:t>Reflectance</a:t>
            </a:r>
            <a:r>
              <a:rPr lang="fr-FR" b="1" dirty="0" smtClean="0">
                <a:solidFill>
                  <a:schemeClr val="bg1"/>
                </a:solidFill>
              </a:rPr>
              <a:t>: ratio </a:t>
            </a:r>
            <a:r>
              <a:rPr lang="fr-FR" b="1" dirty="0" err="1" smtClean="0">
                <a:solidFill>
                  <a:schemeClr val="bg1"/>
                </a:solidFill>
              </a:rPr>
              <a:t>Earh</a:t>
            </a:r>
            <a:r>
              <a:rPr lang="fr-FR" b="1" dirty="0" smtClean="0">
                <a:solidFill>
                  <a:schemeClr val="bg1"/>
                </a:solidFill>
              </a:rPr>
              <a:t> radiance/Sun radiance. Day </a:t>
            </a:r>
            <a:r>
              <a:rPr lang="fr-FR" b="1" dirty="0" err="1" smtClean="0">
                <a:solidFill>
                  <a:schemeClr val="bg1"/>
                </a:solidFill>
              </a:rPr>
              <a:t>only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a </a:t>
            </a:r>
            <a:r>
              <a:rPr lang="fr-FR" b="1" dirty="0" err="1" smtClean="0">
                <a:solidFill>
                  <a:schemeClr val="bg1"/>
                </a:solidFill>
              </a:rPr>
              <a:t>resolution</a:t>
            </a:r>
            <a:r>
              <a:rPr lang="fr-FR" b="1" dirty="0" smtClean="0">
                <a:solidFill>
                  <a:schemeClr val="bg1"/>
                </a:solidFill>
              </a:rPr>
              <a:t> of 500m, 1km, 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bg1"/>
                </a:solidFill>
              </a:rPr>
              <a:t>Brightness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temperature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(black body </a:t>
            </a:r>
            <a:r>
              <a:rPr lang="fr-FR" b="1" dirty="0" err="1" smtClean="0">
                <a:solidFill>
                  <a:schemeClr val="bg1"/>
                </a:solidFill>
              </a:rPr>
              <a:t>emission</a:t>
            </a:r>
            <a:r>
              <a:rPr lang="fr-FR" b="1" dirty="0" smtClean="0">
                <a:solidFill>
                  <a:schemeClr val="bg1"/>
                </a:solidFill>
              </a:rPr>
              <a:t>) Day and night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a </a:t>
            </a:r>
            <a:r>
              <a:rPr lang="fr-FR" b="1" dirty="0" err="1" smtClean="0">
                <a:solidFill>
                  <a:schemeClr val="bg1"/>
                </a:solidFill>
              </a:rPr>
              <a:t>lower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resolution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than</a:t>
            </a:r>
            <a:r>
              <a:rPr lang="fr-FR" b="1" dirty="0" smtClean="0">
                <a:solidFill>
                  <a:schemeClr val="bg1"/>
                </a:solidFill>
              </a:rPr>
              <a:t> visible (1km, 2km, 3km)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7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3987" y="1980423"/>
            <a:ext cx="581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With</a:t>
            </a:r>
            <a:r>
              <a:rPr lang="fr-FR" sz="1600" b="1" dirty="0" smtClean="0">
                <a:solidFill>
                  <a:schemeClr val="bg1"/>
                </a:solidFill>
              </a:rPr>
              <a:t> RTTOV (SAFNWP </a:t>
            </a:r>
            <a:r>
              <a:rPr lang="fr-FR" sz="1600" b="1" dirty="0">
                <a:solidFill>
                  <a:schemeClr val="bg1"/>
                </a:solidFill>
              </a:rPr>
              <a:t>: </a:t>
            </a:r>
            <a:r>
              <a:rPr lang="fr-FR" sz="1600" b="1" dirty="0">
                <a:solidFill>
                  <a:schemeClr val="bg1"/>
                </a:solidFill>
                <a:hlinkClick r:id="rId3"/>
              </a:rPr>
              <a:t>https://nwp-saf.eumetsat.int/site</a:t>
            </a:r>
            <a:r>
              <a:rPr lang="fr-FR" sz="1600" b="1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fr-FR" sz="1600" b="1" dirty="0" smtClean="0">
                <a:solidFill>
                  <a:schemeClr val="bg1"/>
                </a:solidFill>
              </a:rPr>
              <a:t>) </a:t>
            </a:r>
          </a:p>
          <a:p>
            <a:r>
              <a:rPr lang="fr-FR" sz="1600" b="1" dirty="0" err="1" smtClean="0">
                <a:solidFill>
                  <a:schemeClr val="bg1"/>
                </a:solidFill>
              </a:rPr>
              <a:t>We</a:t>
            </a:r>
            <a:r>
              <a:rPr lang="fr-FR" sz="1600" b="1" dirty="0" smtClean="0">
                <a:solidFill>
                  <a:schemeClr val="bg1"/>
                </a:solidFill>
              </a:rPr>
              <a:t> use the ERA5 </a:t>
            </a:r>
            <a:r>
              <a:rPr lang="fr-FR" sz="1600" b="1" dirty="0" err="1" smtClean="0">
                <a:solidFill>
                  <a:schemeClr val="bg1"/>
                </a:solidFill>
              </a:rPr>
              <a:t>Re</a:t>
            </a:r>
            <a:r>
              <a:rPr lang="fr-FR" sz="1600" b="1" dirty="0" err="1">
                <a:solidFill>
                  <a:schemeClr val="bg1"/>
                </a:solidFill>
              </a:rPr>
              <a:t>-</a:t>
            </a:r>
            <a:r>
              <a:rPr lang="fr-FR" sz="1600" b="1" dirty="0" err="1" smtClean="0">
                <a:solidFill>
                  <a:schemeClr val="bg1"/>
                </a:solidFill>
              </a:rPr>
              <a:t>analysis</a:t>
            </a:r>
            <a:r>
              <a:rPr lang="fr-FR" sz="1600" b="1" dirty="0" smtClean="0">
                <a:solidFill>
                  <a:schemeClr val="bg1"/>
                </a:solidFill>
              </a:rPr>
              <a:t> to </a:t>
            </a:r>
            <a:r>
              <a:rPr lang="fr-FR" sz="1600" b="1" dirty="0" err="1" smtClean="0">
                <a:solidFill>
                  <a:schemeClr val="bg1"/>
                </a:solidFill>
              </a:rPr>
              <a:t>compute</a:t>
            </a:r>
            <a:r>
              <a:rPr lang="fr-FR" sz="1600" b="1" dirty="0" smtClean="0">
                <a:solidFill>
                  <a:schemeClr val="bg1"/>
                </a:solidFill>
              </a:rPr>
              <a:t> MSG type observations </a:t>
            </a:r>
          </a:p>
          <a:p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987" y="3117226"/>
            <a:ext cx="15983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ERA5 </a:t>
            </a:r>
          </a:p>
          <a:p>
            <a:r>
              <a:rPr lang="fr-FR" sz="1600" b="1" u="sng" dirty="0" smtClean="0">
                <a:solidFill>
                  <a:schemeClr val="bg1"/>
                </a:solidFill>
              </a:rPr>
              <a:t>Surface (</a:t>
            </a:r>
            <a:r>
              <a:rPr lang="fr-FR" sz="1600" b="1" u="sng" dirty="0" err="1" smtClean="0">
                <a:solidFill>
                  <a:schemeClr val="bg1"/>
                </a:solidFill>
              </a:rPr>
              <a:t>mandatory</a:t>
            </a:r>
            <a:r>
              <a:rPr lang="fr-FR" sz="1600" b="1" u="sng" dirty="0" smtClean="0">
                <a:solidFill>
                  <a:schemeClr val="bg1"/>
                </a:solidFill>
              </a:rPr>
              <a:t>) </a:t>
            </a:r>
            <a:r>
              <a:rPr lang="fr-FR" sz="16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RH, T (2m), T skin, P surface, SST</a:t>
            </a: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u="sng" dirty="0" smtClean="0">
                <a:solidFill>
                  <a:schemeClr val="bg1"/>
                </a:solidFill>
              </a:rPr>
              <a:t>Levels 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P, T, QV, IWC, LWC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656" y="4125601"/>
            <a:ext cx="1454727" cy="63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RTTOV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98209" y="2808890"/>
            <a:ext cx="14462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MSG</a:t>
            </a:r>
          </a:p>
          <a:p>
            <a:r>
              <a:rPr lang="fr-FR" sz="1600" b="1" u="sng" dirty="0" err="1" smtClean="0">
                <a:solidFill>
                  <a:schemeClr val="bg1"/>
                </a:solidFill>
              </a:rPr>
              <a:t>Reflectance</a:t>
            </a:r>
            <a:r>
              <a:rPr lang="fr-FR" sz="1600" b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Vis 0,6µm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Vis 0,8µm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NIR 1,6µm</a:t>
            </a: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u="sng" dirty="0" smtClean="0">
                <a:solidFill>
                  <a:schemeClr val="bg1"/>
                </a:solidFill>
              </a:rPr>
              <a:t>TB: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3,9µm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WV 6,2µm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WV 7,3µm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8,7µm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9,7µm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10,8µm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 12µm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IR13,4µm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1828800" y="4286904"/>
            <a:ext cx="363682" cy="41481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>
            <a:off x="4013955" y="4286904"/>
            <a:ext cx="363682" cy="41481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612878" y="4125601"/>
            <a:ext cx="1454727" cy="63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NWCGEO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6003022" y="4286904"/>
            <a:ext cx="363682" cy="41481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>
            <a:off x="8188177" y="4286904"/>
            <a:ext cx="363682" cy="41481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071262" y="3703859"/>
            <a:ext cx="2906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bg1"/>
                </a:solidFill>
              </a:rPr>
              <a:t>Cloud </a:t>
            </a:r>
            <a:r>
              <a:rPr lang="fr-FR" b="1" u="sng" dirty="0" err="1" smtClean="0">
                <a:solidFill>
                  <a:schemeClr val="bg1"/>
                </a:solidFill>
              </a:rPr>
              <a:t>Products</a:t>
            </a:r>
            <a:r>
              <a:rPr lang="fr-FR" b="1" u="sng" dirty="0" smtClean="0">
                <a:solidFill>
                  <a:schemeClr val="bg1"/>
                </a:solidFill>
              </a:rPr>
              <a:t> :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CMA (cloud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CT (cloud Classification)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CTTH (Cloud Top </a:t>
            </a:r>
            <a:r>
              <a:rPr lang="fr-FR" b="1" dirty="0" err="1" smtClean="0">
                <a:solidFill>
                  <a:schemeClr val="bg1"/>
                </a:solidFill>
              </a:rPr>
              <a:t>Height</a:t>
            </a:r>
            <a:r>
              <a:rPr lang="fr-FR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CMIC (Cloud µ</a:t>
            </a:r>
            <a:r>
              <a:rPr lang="el-GR" b="1" dirty="0" smtClean="0">
                <a:solidFill>
                  <a:schemeClr val="bg1"/>
                </a:solidFill>
              </a:rPr>
              <a:t>φ</a:t>
            </a:r>
            <a:r>
              <a:rPr lang="fr-FR" b="1" dirty="0" smtClean="0">
                <a:solidFill>
                  <a:schemeClr val="bg1"/>
                </a:solidFill>
              </a:rPr>
              <a:t>)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>
          <a:xfrm>
            <a:off x="9071262" y="4701716"/>
            <a:ext cx="2743202" cy="0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9071262" y="4989197"/>
            <a:ext cx="2047011" cy="0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23987" y="1039639"/>
            <a:ext cx="1153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cover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 : MSG vs ERA5+RTTOV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32" y="1430987"/>
            <a:ext cx="3533728" cy="35337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81" y="1430987"/>
            <a:ext cx="3533728" cy="35337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068" y="2833361"/>
            <a:ext cx="496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MSG-Cloud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: </a:t>
            </a:r>
            <a:r>
              <a:rPr lang="fr-FR" b="1" dirty="0" err="1" smtClean="0">
                <a:solidFill>
                  <a:schemeClr val="bg1"/>
                </a:solidFill>
              </a:rPr>
              <a:t>Cloudy</a:t>
            </a:r>
            <a:r>
              <a:rPr lang="fr-FR" b="1" dirty="0" smtClean="0">
                <a:solidFill>
                  <a:schemeClr val="bg1"/>
                </a:solidFill>
              </a:rPr>
              <a:t> Pixels= 5979017*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068" y="4627083"/>
            <a:ext cx="8679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Nb </a:t>
            </a:r>
            <a:r>
              <a:rPr lang="fr-FR" b="1" dirty="0" err="1">
                <a:solidFill>
                  <a:schemeClr val="bg1"/>
                </a:solidFill>
              </a:rPr>
              <a:t>clouds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MSG </a:t>
            </a:r>
            <a:r>
              <a:rPr lang="fr-FR" sz="2400" b="1" dirty="0" smtClean="0">
                <a:solidFill>
                  <a:schemeClr val="bg1"/>
                </a:solidFill>
              </a:rPr>
              <a:t>∩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ERA5 &amp; RTTOV = </a:t>
            </a:r>
            <a:r>
              <a:rPr lang="fr-FR" b="1" dirty="0" smtClean="0">
                <a:solidFill>
                  <a:schemeClr val="bg1"/>
                </a:solidFill>
              </a:rPr>
              <a:t>57%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Nb </a:t>
            </a:r>
            <a:r>
              <a:rPr lang="fr-FR" b="1" dirty="0" err="1">
                <a:solidFill>
                  <a:schemeClr val="bg1"/>
                </a:solidFill>
              </a:rPr>
              <a:t>clouds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missed</a:t>
            </a:r>
            <a:r>
              <a:rPr lang="fr-FR" b="1" dirty="0">
                <a:solidFill>
                  <a:schemeClr val="bg1"/>
                </a:solidFill>
              </a:rPr>
              <a:t> by </a:t>
            </a:r>
            <a:r>
              <a:rPr lang="fr-FR" b="1" dirty="0" smtClean="0">
                <a:solidFill>
                  <a:schemeClr val="bg1"/>
                </a:solidFill>
              </a:rPr>
              <a:t>ERA5 &amp; RTTOV = 43%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Nb </a:t>
            </a:r>
            <a:r>
              <a:rPr lang="fr-FR" b="1" dirty="0">
                <a:solidFill>
                  <a:schemeClr val="bg1"/>
                </a:solidFill>
              </a:rPr>
              <a:t>of </a:t>
            </a:r>
            <a:r>
              <a:rPr lang="fr-FR" b="1" dirty="0" smtClean="0">
                <a:solidFill>
                  <a:schemeClr val="bg1"/>
                </a:solidFill>
              </a:rPr>
              <a:t>False </a:t>
            </a:r>
            <a:r>
              <a:rPr lang="fr-FR" b="1" dirty="0" err="1" smtClean="0">
                <a:solidFill>
                  <a:schemeClr val="bg1"/>
                </a:solidFill>
              </a:rPr>
              <a:t>Alarm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by ERA5 &amp; RTTOV = </a:t>
            </a:r>
            <a:r>
              <a:rPr lang="fr-FR" b="1" dirty="0" smtClean="0">
                <a:solidFill>
                  <a:schemeClr val="bg1"/>
                </a:solidFill>
              </a:rPr>
              <a:t>8% (regards to*) 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978566" y="6550223"/>
            <a:ext cx="328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(</a:t>
            </a:r>
            <a:r>
              <a:rPr lang="fr-FR" sz="1400" b="1" baseline="30000" dirty="0" smtClean="0">
                <a:solidFill>
                  <a:schemeClr val="bg1"/>
                </a:solidFill>
              </a:rPr>
              <a:t>+</a:t>
            </a:r>
            <a:r>
              <a:rPr lang="fr-FR" sz="1400" b="1" dirty="0" smtClean="0">
                <a:solidFill>
                  <a:schemeClr val="bg1"/>
                </a:solidFill>
              </a:rPr>
              <a:t>Total-</a:t>
            </a:r>
            <a:r>
              <a:rPr lang="fr-FR" sz="1400" b="1" dirty="0" err="1" smtClean="0">
                <a:solidFill>
                  <a:schemeClr val="bg1"/>
                </a:solidFill>
              </a:rPr>
              <a:t>number</a:t>
            </a:r>
            <a:r>
              <a:rPr lang="fr-FR" sz="1400" b="1" dirty="0" smtClean="0">
                <a:solidFill>
                  <a:schemeClr val="bg1"/>
                </a:solidFill>
              </a:rPr>
              <a:t> of pixels ~10821955)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987" y="1039639"/>
            <a:ext cx="1153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cover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Cloud </a:t>
            </a:r>
            <a:r>
              <a:rPr lang="fr-FR" b="1" dirty="0" err="1" smtClean="0">
                <a:solidFill>
                  <a:schemeClr val="bg1"/>
                </a:solidFill>
              </a:rPr>
              <a:t>Mask</a:t>
            </a:r>
            <a:r>
              <a:rPr lang="fr-FR" b="1" dirty="0" smtClean="0">
                <a:solidFill>
                  <a:schemeClr val="bg1"/>
                </a:solidFill>
              </a:rPr>
              <a:t> : MSG vs ERA5+RTTOV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5400000">
            <a:off x="10175463" y="2958386"/>
            <a:ext cx="288867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Cloudy</a:t>
            </a:r>
            <a:r>
              <a:rPr lang="fr-FR" sz="1600" b="1" dirty="0" smtClean="0">
                <a:solidFill>
                  <a:schemeClr val="bg1"/>
                </a:solidFill>
              </a:rPr>
              <a:t>                 no cloud 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xmlns="" id="{C8D47C23-93B9-92EA-1716-99BEB93F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30" y="1631864"/>
            <a:ext cx="4954783" cy="49657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987" y="1039639"/>
            <a:ext cx="1153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Cloud classification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Cloud Type: MSG vs ERA5+RTTOV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Image 9">
            <a:extLst>
              <a:ext uri="{FF2B5EF4-FFF2-40B4-BE49-F238E27FC236}">
                <a16:creationId xmlns:a16="http://schemas.microsoft.com/office/drawing/2014/main" xmlns="" id="{B160E64C-392D-7A60-0E8E-3E5463C7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553" y="1644959"/>
            <a:ext cx="4986620" cy="49527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7108" r="70357" b="43253"/>
          <a:stretch/>
        </p:blipFill>
        <p:spPr>
          <a:xfrm>
            <a:off x="8510154" y="2008175"/>
            <a:ext cx="3682396" cy="4186037"/>
          </a:xfrm>
          <a:prstGeom prst="rect">
            <a:avLst/>
          </a:prstGeom>
        </p:spPr>
      </p:pic>
      <p:pic>
        <p:nvPicPr>
          <p:cNvPr id="3" name="Image 9">
            <a:extLst>
              <a:ext uri="{FF2B5EF4-FFF2-40B4-BE49-F238E27FC236}">
                <a16:creationId xmlns:a16="http://schemas.microsoft.com/office/drawing/2014/main" xmlns="" id="{B160E64C-392D-7A60-0E8E-3E5463C73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61" t="6921" r="13673" b="9531"/>
          <a:stretch/>
        </p:blipFill>
        <p:spPr>
          <a:xfrm rot="10800000">
            <a:off x="8224404" y="1644958"/>
            <a:ext cx="305134" cy="454925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0" name="Connecteur droit 9"/>
          <p:cNvCxnSpPr/>
          <p:nvPr/>
        </p:nvCxnSpPr>
        <p:spPr>
          <a:xfrm>
            <a:off x="8510154" y="2275609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510154" y="2552700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510154" y="2812472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8529538" y="3113809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510154" y="3383972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510154" y="3643745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510154" y="3955472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8510154" y="4215245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8510154" y="4506191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8510154" y="4776354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510154" y="5025736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8510154" y="5327072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8529538" y="5566063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510154" y="5877791"/>
            <a:ext cx="3681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0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r="32926"/>
          <a:stretch/>
        </p:blipFill>
        <p:spPr>
          <a:xfrm>
            <a:off x="93518" y="968177"/>
            <a:ext cx="7356763" cy="5873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2945" y="1392388"/>
            <a:ext cx="228599" cy="54495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509154" y="3678387"/>
            <a:ext cx="2327564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509154" y="2895605"/>
            <a:ext cx="2327564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>
            <a:off x="509154" y="2718959"/>
            <a:ext cx="2327564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509154" y="1575960"/>
            <a:ext cx="2327564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127663" y="1392389"/>
            <a:ext cx="2265218" cy="183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Distribution in ERA5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06145" y="2616785"/>
            <a:ext cx="43641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Lost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r>
              <a:rPr lang="fr-FR" b="1" dirty="0" smtClean="0">
                <a:solidFill>
                  <a:schemeClr val="bg1"/>
                </a:solidFill>
              </a:rPr>
              <a:t> are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bg1"/>
                </a:solidFill>
              </a:rPr>
              <a:t>very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low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endParaRPr lang="fr-F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bg1"/>
                </a:solidFill>
              </a:rPr>
              <a:t>v</a:t>
            </a:r>
            <a:r>
              <a:rPr lang="fr-FR" b="1" dirty="0" err="1" smtClean="0">
                <a:solidFill>
                  <a:schemeClr val="bg1"/>
                </a:solidFill>
              </a:rPr>
              <a:t>ery</a:t>
            </a:r>
            <a:r>
              <a:rPr lang="fr-FR" b="1" dirty="0" smtClean="0">
                <a:solidFill>
                  <a:schemeClr val="bg1"/>
                </a:solidFill>
              </a:rPr>
              <a:t> high </a:t>
            </a:r>
            <a:r>
              <a:rPr lang="fr-FR" b="1" dirty="0" err="1" smtClean="0">
                <a:solidFill>
                  <a:schemeClr val="bg1"/>
                </a:solidFill>
              </a:rPr>
              <a:t>opac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endParaRPr lang="fr-F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bg1"/>
                </a:solidFill>
              </a:rPr>
              <a:t>Fractional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endParaRPr lang="fr-FR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bg1"/>
                </a:solidFill>
              </a:rPr>
              <a:t>High semi-transparent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endParaRPr lang="fr-FR" b="1" dirty="0" smtClean="0">
              <a:solidFill>
                <a:schemeClr val="bg1"/>
              </a:solidFill>
            </a:endParaRP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Cloud </a:t>
            </a:r>
            <a:r>
              <a:rPr lang="fr-FR" b="1" dirty="0" err="1" smtClean="0">
                <a:solidFill>
                  <a:schemeClr val="bg1"/>
                </a:solidFill>
              </a:rPr>
              <a:t>Less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well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represented</a:t>
            </a:r>
            <a:r>
              <a:rPr lang="fr-FR" b="1" dirty="0" smtClean="0">
                <a:solidFill>
                  <a:schemeClr val="bg1"/>
                </a:solidFill>
              </a:rPr>
              <a:t> 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very</a:t>
            </a:r>
            <a:r>
              <a:rPr lang="fr-FR" b="1" dirty="0" smtClean="0">
                <a:solidFill>
                  <a:schemeClr val="bg1"/>
                </a:solidFill>
              </a:rPr>
              <a:t> high </a:t>
            </a:r>
            <a:r>
              <a:rPr lang="fr-FR" b="1" dirty="0" err="1" smtClean="0">
                <a:solidFill>
                  <a:schemeClr val="bg1"/>
                </a:solidFill>
              </a:rPr>
              <a:t>opac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endParaRPr lang="fr-FR" b="1" dirty="0" smtClean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 smtClean="0">
                <a:solidFill>
                  <a:schemeClr val="bg1"/>
                </a:solidFill>
              </a:rPr>
              <a:t>Mid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level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r>
              <a:rPr lang="fr-FR" b="1" dirty="0" smtClean="0">
                <a:solidFill>
                  <a:schemeClr val="bg1"/>
                </a:solidFill>
              </a:rPr>
              <a:t>, high </a:t>
            </a:r>
            <a:r>
              <a:rPr lang="fr-FR" b="1" dirty="0" err="1" smtClean="0">
                <a:solidFill>
                  <a:schemeClr val="bg1"/>
                </a:solidFill>
              </a:rPr>
              <a:t>opac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r>
              <a:rPr lang="fr-FR" b="1" dirty="0" smtClean="0">
                <a:solidFill>
                  <a:schemeClr val="bg1"/>
                </a:solidFill>
              </a:rPr>
              <a:t> &amp;  high semi </a:t>
            </a:r>
            <a:r>
              <a:rPr lang="fr-FR" b="1" dirty="0" err="1" smtClean="0">
                <a:solidFill>
                  <a:schemeClr val="bg1"/>
                </a:solidFill>
              </a:rPr>
              <a:t>moderately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thick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endParaRPr lang="fr-FR" b="1" dirty="0" smtClean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b="1" dirty="0">
              <a:solidFill>
                <a:schemeClr val="bg1"/>
              </a:solidFill>
            </a:endParaRPr>
          </a:p>
          <a:p>
            <a:endParaRPr lang="fr-FR" b="1" dirty="0" smtClean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b="1" dirty="0" smtClean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9212" y="4343401"/>
            <a:ext cx="74090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MSG 4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-404146" y="2803628"/>
            <a:ext cx="141096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RTTOV+ERA5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7144" y="1163782"/>
            <a:ext cx="1433669" cy="2286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28600" y="883839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Pixels to pixels </a:t>
            </a:r>
            <a:r>
              <a:rPr lang="fr-FR" b="1" dirty="0" err="1" smtClean="0">
                <a:solidFill>
                  <a:schemeClr val="bg1"/>
                </a:solidFill>
              </a:rPr>
              <a:t>comparison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32936" y="17456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PDF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PROSPECTIVES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6749" y="1076519"/>
            <a:ext cx="110663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Because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their</a:t>
            </a:r>
            <a:r>
              <a:rPr lang="fr-FR" b="1" dirty="0" smtClean="0">
                <a:solidFill>
                  <a:schemeClr val="bg1"/>
                </a:solidFill>
              </a:rPr>
              <a:t> spatial and temporal </a:t>
            </a:r>
            <a:r>
              <a:rPr lang="fr-FR" b="1" dirty="0" err="1" smtClean="0">
                <a:solidFill>
                  <a:schemeClr val="bg1"/>
                </a:solidFill>
              </a:rPr>
              <a:t>resolution</a:t>
            </a:r>
            <a:r>
              <a:rPr lang="fr-FR" b="1" dirty="0" smtClean="0">
                <a:solidFill>
                  <a:schemeClr val="bg1"/>
                </a:solidFill>
              </a:rPr>
              <a:t> SAFNWC </a:t>
            </a:r>
            <a:r>
              <a:rPr lang="fr-FR" b="1" dirty="0" err="1" smtClean="0">
                <a:solidFill>
                  <a:schemeClr val="bg1"/>
                </a:solidFill>
              </a:rPr>
              <a:t>products</a:t>
            </a:r>
            <a:r>
              <a:rPr lang="fr-FR" b="1" dirty="0" smtClean="0">
                <a:solidFill>
                  <a:schemeClr val="bg1"/>
                </a:solidFill>
              </a:rPr>
              <a:t> (</a:t>
            </a:r>
            <a:r>
              <a:rPr lang="fr-FR" b="1" dirty="0" err="1" smtClean="0">
                <a:solidFill>
                  <a:schemeClr val="bg1"/>
                </a:solidFill>
              </a:rPr>
              <a:t>some</a:t>
            </a:r>
            <a:r>
              <a:rPr lang="fr-FR" b="1" dirty="0" smtClean="0">
                <a:solidFill>
                  <a:schemeClr val="bg1"/>
                </a:solidFill>
              </a:rPr>
              <a:t>) </a:t>
            </a:r>
            <a:r>
              <a:rPr lang="fr-FR" b="1" dirty="0" err="1" smtClean="0">
                <a:solidFill>
                  <a:schemeClr val="bg1"/>
                </a:solidFill>
              </a:rPr>
              <a:t>can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useful</a:t>
            </a:r>
            <a:r>
              <a:rPr lang="fr-FR" b="1" dirty="0" smtClean="0">
                <a:solidFill>
                  <a:schemeClr val="bg1"/>
                </a:solidFill>
              </a:rPr>
              <a:t> data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bg1"/>
                </a:solidFill>
              </a:rPr>
              <a:t>Climatology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chemeClr val="bg1"/>
                </a:solidFill>
              </a:rPr>
              <a:t>Weather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Forecast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evaluation</a:t>
            </a:r>
            <a:endParaRPr lang="fr-FR" b="1" dirty="0" smtClean="0">
              <a:solidFill>
                <a:schemeClr val="bg1"/>
              </a:solidFill>
            </a:endParaRPr>
          </a:p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err="1" smtClean="0">
                <a:solidFill>
                  <a:schemeClr val="bg1"/>
                </a:solidFill>
              </a:rPr>
              <a:t>While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other</a:t>
            </a:r>
            <a:r>
              <a:rPr lang="fr-FR" b="1" dirty="0" smtClean="0">
                <a:solidFill>
                  <a:schemeClr val="bg1"/>
                </a:solidFill>
              </a:rPr>
              <a:t> SAFNWC </a:t>
            </a:r>
            <a:r>
              <a:rPr lang="fr-FR" b="1" dirty="0" err="1" smtClean="0">
                <a:solidFill>
                  <a:schemeClr val="bg1"/>
                </a:solidFill>
              </a:rPr>
              <a:t>products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could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benefit</a:t>
            </a:r>
            <a:r>
              <a:rPr lang="fr-FR" b="1" dirty="0" smtClean="0">
                <a:solidFill>
                  <a:schemeClr val="bg1"/>
                </a:solidFill>
              </a:rPr>
              <a:t> multiple </a:t>
            </a:r>
            <a:r>
              <a:rPr lang="fr-FR" b="1" dirty="0" err="1" smtClean="0">
                <a:solidFill>
                  <a:schemeClr val="bg1"/>
                </a:solidFill>
              </a:rPr>
              <a:t>comparison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other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retrieval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technics</a:t>
            </a:r>
            <a:r>
              <a:rPr lang="fr-FR" b="1" dirty="0" smtClean="0">
                <a:solidFill>
                  <a:schemeClr val="bg1"/>
                </a:solidFill>
              </a:rPr>
              <a:t> and observations </a:t>
            </a:r>
            <a:r>
              <a:rPr lang="fr-FR" b="1" dirty="0" err="1" smtClean="0">
                <a:solidFill>
                  <a:schemeClr val="bg1"/>
                </a:solidFill>
              </a:rPr>
              <a:t>that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could</a:t>
            </a:r>
            <a:r>
              <a:rPr lang="fr-FR" b="1" dirty="0" smtClean="0">
                <a:solidFill>
                  <a:schemeClr val="bg1"/>
                </a:solidFill>
              </a:rPr>
              <a:t> help </a:t>
            </a:r>
            <a:r>
              <a:rPr lang="fr-FR" b="1" dirty="0" err="1" smtClean="0">
                <a:solidFill>
                  <a:schemeClr val="bg1"/>
                </a:solidFill>
              </a:rPr>
              <a:t>their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improvement</a:t>
            </a:r>
            <a:endParaRPr lang="fr-FR" b="1" dirty="0" smtClean="0">
              <a:solidFill>
                <a:schemeClr val="bg1"/>
              </a:solidFill>
            </a:endParaRPr>
          </a:p>
          <a:p>
            <a:endParaRPr lang="fr-FR" b="1" dirty="0" smtClean="0">
              <a:solidFill>
                <a:schemeClr val="bg1"/>
              </a:solidFill>
            </a:endParaRP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for SAFNWC are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a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5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phase 4 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vMTG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day1 (2024)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of MTG (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2023)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MTG day2 (2026)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ClrTx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Microphysic day and night (CMIC), Product at visible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(1km @ nadir),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multi-layer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Cloud top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fractionnal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Flag Stratiforme/cumuliforme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lvl="1">
              <a:buClrTx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machine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Tx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hyper spectral MTG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(2025)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Master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application for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solidFill>
                <a:schemeClr val="bg1"/>
              </a:solidFill>
            </a:endParaRPr>
          </a:p>
          <a:p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DDDDD">
              <a:alpha val="7215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</a:rPr>
              <a:t>THANK YOU for </a:t>
            </a:r>
            <a:r>
              <a:rPr lang="fr-FR" sz="3600" b="1" dirty="0" err="1" smtClean="0">
                <a:solidFill>
                  <a:schemeClr val="bg1"/>
                </a:solidFill>
              </a:rPr>
              <a:t>Your</a:t>
            </a:r>
            <a:r>
              <a:rPr lang="fr-FR" sz="3600" b="1" dirty="0" smtClean="0">
                <a:solidFill>
                  <a:schemeClr val="bg1"/>
                </a:solidFill>
              </a:rPr>
              <a:t> Attention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5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830" y="1541609"/>
            <a:ext cx="5228808" cy="26399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39" y="1541992"/>
            <a:ext cx="5228808" cy="26395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815629" y="1541609"/>
            <a:ext cx="1133644" cy="369332"/>
          </a:xfrm>
          <a:prstGeom prst="rect">
            <a:avLst/>
          </a:prstGeom>
          <a:solidFill>
            <a:srgbClr val="B2B2B2">
              <a:alpha val="58039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DAY (</a:t>
            </a:r>
            <a:r>
              <a:rPr lang="ja-JP" altLang="fr-FR" b="1">
                <a:solidFill>
                  <a:schemeClr val="bg1"/>
                </a:solidFill>
              </a:rPr>
              <a:t>天</a:t>
            </a:r>
            <a:r>
              <a:rPr lang="fr-FR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05481" y="1556163"/>
            <a:ext cx="1340432" cy="369332"/>
          </a:xfrm>
          <a:prstGeom prst="rect">
            <a:avLst/>
          </a:prstGeom>
          <a:solidFill>
            <a:srgbClr val="B2B2B2">
              <a:alpha val="58039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NIGHT (</a:t>
            </a:r>
            <a:r>
              <a:rPr lang="ja-JP" altLang="fr-FR" b="1">
                <a:solidFill>
                  <a:schemeClr val="bg1"/>
                </a:solidFill>
              </a:rPr>
              <a:t>晚</a:t>
            </a:r>
            <a:r>
              <a:rPr lang="fr-FR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39" y="4235261"/>
            <a:ext cx="5228808" cy="26227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830" y="4215183"/>
            <a:ext cx="5228808" cy="26446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01240" y="1032607"/>
            <a:ext cx="11812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err="1">
                <a:solidFill>
                  <a:srgbClr val="FF0000"/>
                </a:solidFill>
              </a:rPr>
              <a:t>PCPh</a:t>
            </a:r>
            <a:r>
              <a:rPr lang="fr-FR" sz="2000" b="1" u="sng" dirty="0">
                <a:solidFill>
                  <a:srgbClr val="FF0000"/>
                </a:solidFill>
              </a:rPr>
              <a:t> and </a:t>
            </a:r>
            <a:r>
              <a:rPr lang="fr-FR" sz="2000" b="1" u="sng" dirty="0" err="1">
                <a:solidFill>
                  <a:srgbClr val="FF0000"/>
                </a:solidFill>
              </a:rPr>
              <a:t>CRRPh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chemeClr val="bg1"/>
                </a:solidFill>
              </a:rPr>
              <a:t>precipitation</a:t>
            </a:r>
            <a:r>
              <a:rPr lang="fr-FR" sz="2000" b="1" u="sng" dirty="0">
                <a:solidFill>
                  <a:schemeClr val="bg1"/>
                </a:solidFill>
              </a:rPr>
              <a:t> radar network over Spain </a:t>
            </a:r>
            <a:r>
              <a:rPr lang="fr-FR" sz="2000" b="1" u="sng" dirty="0" smtClean="0">
                <a:solidFill>
                  <a:schemeClr val="bg1"/>
                </a:solidFill>
              </a:rPr>
              <a:t>(C </a:t>
            </a:r>
            <a:r>
              <a:rPr lang="fr-FR" sz="2000" b="1" u="sng" dirty="0" smtClean="0">
                <a:solidFill>
                  <a:schemeClr val="bg1"/>
                </a:solidFill>
              </a:rPr>
              <a:t>Band)  </a:t>
            </a:r>
            <a:endParaRPr lang="fr-FR" sz="2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68" y="1938042"/>
            <a:ext cx="4738046" cy="31501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999" y="1938042"/>
            <a:ext cx="4735148" cy="31863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29976" y="5617474"/>
            <a:ext cx="924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err="1">
                <a:solidFill>
                  <a:schemeClr val="bg1"/>
                </a:solidFill>
              </a:rPr>
              <a:t>Lower</a:t>
            </a:r>
            <a:r>
              <a:rPr lang="fr-FR" b="1">
                <a:solidFill>
                  <a:schemeClr val="bg1"/>
                </a:solidFill>
              </a:rPr>
              <a:t> are the </a:t>
            </a:r>
            <a:r>
              <a:rPr lang="fr-FR" b="1" err="1">
                <a:solidFill>
                  <a:schemeClr val="bg1"/>
                </a:solidFill>
              </a:rPr>
              <a:t>probability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higher</a:t>
            </a:r>
            <a:r>
              <a:rPr lang="fr-FR" b="1">
                <a:solidFill>
                  <a:schemeClr val="bg1"/>
                </a:solidFill>
              </a:rPr>
              <a:t> are the POD but </a:t>
            </a:r>
            <a:r>
              <a:rPr lang="fr-FR" b="1" err="1">
                <a:solidFill>
                  <a:schemeClr val="bg1"/>
                </a:solidFill>
              </a:rPr>
              <a:t>higher</a:t>
            </a:r>
            <a:r>
              <a:rPr lang="fr-FR" b="1">
                <a:solidFill>
                  <a:schemeClr val="bg1"/>
                </a:solidFill>
              </a:rPr>
              <a:t> are the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>
                <a:solidFill>
                  <a:schemeClr val="bg1"/>
                </a:solidFill>
              </a:rPr>
              <a:t>Day time </a:t>
            </a:r>
            <a:r>
              <a:rPr lang="fr-FR" b="1" err="1">
                <a:solidFill>
                  <a:schemeClr val="bg1"/>
                </a:solidFill>
              </a:rPr>
              <a:t>precipitation</a:t>
            </a:r>
            <a:r>
              <a:rPr lang="fr-FR" b="1">
                <a:solidFill>
                  <a:schemeClr val="bg1"/>
                </a:solidFill>
              </a:rPr>
              <a:t> are </a:t>
            </a:r>
            <a:r>
              <a:rPr lang="fr-FR" b="1" err="1">
                <a:solidFill>
                  <a:schemeClr val="bg1"/>
                </a:solidFill>
              </a:rPr>
              <a:t>better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detected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with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smaller</a:t>
            </a:r>
            <a:r>
              <a:rPr lang="fr-FR" b="1">
                <a:solidFill>
                  <a:schemeClr val="bg1"/>
                </a:solidFill>
              </a:rPr>
              <a:t> FAR </a:t>
            </a:r>
            <a:r>
              <a:rPr lang="fr-FR" b="1" err="1">
                <a:solidFill>
                  <a:schemeClr val="bg1"/>
                </a:solidFill>
              </a:rPr>
              <a:t>than</a:t>
            </a:r>
            <a:r>
              <a:rPr lang="fr-FR" b="1">
                <a:solidFill>
                  <a:schemeClr val="bg1"/>
                </a:solidFill>
              </a:rPr>
              <a:t> night time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3596" y="1023451"/>
            <a:ext cx="1016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err="1">
                <a:solidFill>
                  <a:srgbClr val="FF0000"/>
                </a:solidFill>
              </a:rPr>
              <a:t>PCPh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chemeClr val="bg1"/>
                </a:solidFill>
              </a:rPr>
              <a:t>precipitation</a:t>
            </a:r>
            <a:r>
              <a:rPr lang="fr-FR" sz="2000" b="1" u="sng" dirty="0">
                <a:solidFill>
                  <a:schemeClr val="bg1"/>
                </a:solidFill>
              </a:rPr>
              <a:t> radar network over Spain </a:t>
            </a:r>
            <a:r>
              <a:rPr lang="fr-FR" sz="2000" b="1" u="sng" dirty="0" smtClean="0">
                <a:solidFill>
                  <a:schemeClr val="bg1"/>
                </a:solidFill>
              </a:rPr>
              <a:t>(C </a:t>
            </a:r>
            <a:r>
              <a:rPr lang="fr-FR" sz="2000" b="1" u="sng" dirty="0">
                <a:solidFill>
                  <a:schemeClr val="bg1"/>
                </a:solidFill>
              </a:rPr>
              <a:t>Band)  </a:t>
            </a:r>
          </a:p>
        </p:txBody>
      </p:sp>
    </p:spTree>
    <p:extLst>
      <p:ext uri="{BB962C8B-B14F-4D97-AF65-F5344CB8AC3E}">
        <p14:creationId xmlns:p14="http://schemas.microsoft.com/office/powerpoint/2010/main" val="40984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3596" y="1023451"/>
            <a:ext cx="1102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err="1">
                <a:solidFill>
                  <a:srgbClr val="FF0000"/>
                </a:solidFill>
              </a:rPr>
              <a:t>PCPh</a:t>
            </a:r>
            <a:r>
              <a:rPr lang="fr-FR" sz="2000" b="1" u="sng" dirty="0">
                <a:solidFill>
                  <a:srgbClr val="FF0000"/>
                </a:solidFill>
              </a:rPr>
              <a:t> &amp; </a:t>
            </a:r>
            <a:r>
              <a:rPr lang="fr-FR" sz="2000" b="1" u="sng" dirty="0" err="1">
                <a:solidFill>
                  <a:srgbClr val="FF0000"/>
                </a:solidFill>
              </a:rPr>
              <a:t>CRRPh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chemeClr val="bg1"/>
                </a:solidFill>
              </a:rPr>
              <a:t>precipitation</a:t>
            </a:r>
            <a:r>
              <a:rPr lang="fr-FR" sz="2000" b="1" u="sng" dirty="0">
                <a:solidFill>
                  <a:schemeClr val="bg1"/>
                </a:solidFill>
              </a:rPr>
              <a:t> radar network over </a:t>
            </a:r>
            <a:r>
              <a:rPr lang="fr-FR" sz="2000" b="1" u="sng" dirty="0" err="1" smtClean="0">
                <a:solidFill>
                  <a:schemeClr val="bg1"/>
                </a:solidFill>
              </a:rPr>
              <a:t>Japan</a:t>
            </a:r>
            <a:endParaRPr lang="fr-FR" sz="2000" b="1" u="sng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448" y="1899792"/>
            <a:ext cx="4300537" cy="3065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449" y="2224052"/>
            <a:ext cx="4300537" cy="27797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221376" y="2259461"/>
            <a:ext cx="1008609" cy="369332"/>
          </a:xfrm>
          <a:prstGeom prst="rect">
            <a:avLst/>
          </a:prstGeom>
          <a:solidFill>
            <a:srgbClr val="B2B2B2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[mm/h]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14" y="2410483"/>
            <a:ext cx="3280377" cy="30858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644" y="2520544"/>
            <a:ext cx="3139251" cy="30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" y="1378741"/>
            <a:ext cx="12170197" cy="54792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4"/>
          <p:cNvSpPr txBox="1"/>
          <p:nvPr/>
        </p:nvSpPr>
        <p:spPr>
          <a:xfrm rot="5400013">
            <a:off x="2633508" y="2331218"/>
            <a:ext cx="75296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Ref. [%]</a:t>
            </a:r>
          </a:p>
        </p:txBody>
      </p:sp>
      <p:sp>
        <p:nvSpPr>
          <p:cNvPr id="5" name="ZoneTexte 5"/>
          <p:cNvSpPr txBox="1"/>
          <p:nvPr/>
        </p:nvSpPr>
        <p:spPr>
          <a:xfrm rot="5400013">
            <a:off x="5679832" y="2331218"/>
            <a:ext cx="75296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Ref. [%]</a:t>
            </a:r>
          </a:p>
        </p:txBody>
      </p:sp>
      <p:sp>
        <p:nvSpPr>
          <p:cNvPr id="6" name="ZoneTexte 6"/>
          <p:cNvSpPr txBox="1"/>
          <p:nvPr/>
        </p:nvSpPr>
        <p:spPr>
          <a:xfrm rot="5400013">
            <a:off x="8726155" y="2383512"/>
            <a:ext cx="75296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Ref. [%]</a:t>
            </a:r>
          </a:p>
        </p:txBody>
      </p:sp>
      <p:sp>
        <p:nvSpPr>
          <p:cNvPr id="7" name="ZoneTexte 7"/>
          <p:cNvSpPr txBox="1"/>
          <p:nvPr/>
        </p:nvSpPr>
        <p:spPr>
          <a:xfrm rot="5400013">
            <a:off x="2674793" y="5153559"/>
            <a:ext cx="67037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Tb. [K]</a:t>
            </a:r>
          </a:p>
        </p:txBody>
      </p:sp>
      <p:sp>
        <p:nvSpPr>
          <p:cNvPr id="8" name="ZoneTexte 8"/>
          <p:cNvSpPr txBox="1"/>
          <p:nvPr/>
        </p:nvSpPr>
        <p:spPr>
          <a:xfrm rot="5400013">
            <a:off x="5721126" y="5153559"/>
            <a:ext cx="67037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Tb. [K]</a:t>
            </a:r>
          </a:p>
        </p:txBody>
      </p:sp>
      <p:sp>
        <p:nvSpPr>
          <p:cNvPr id="9" name="ZoneTexte 9"/>
          <p:cNvSpPr txBox="1"/>
          <p:nvPr/>
        </p:nvSpPr>
        <p:spPr>
          <a:xfrm rot="5400013">
            <a:off x="8789559" y="5153559"/>
            <a:ext cx="67037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Tb. [K]</a:t>
            </a:r>
          </a:p>
        </p:txBody>
      </p:sp>
      <p:sp>
        <p:nvSpPr>
          <p:cNvPr id="10" name="ZoneTexte 10"/>
          <p:cNvSpPr txBox="1"/>
          <p:nvPr/>
        </p:nvSpPr>
        <p:spPr>
          <a:xfrm rot="5400013">
            <a:off x="11759439" y="5153559"/>
            <a:ext cx="67037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Tb. [K]</a:t>
            </a:r>
          </a:p>
        </p:txBody>
      </p:sp>
      <p:sp>
        <p:nvSpPr>
          <p:cNvPr id="11" name="ZoneTexte 11"/>
          <p:cNvSpPr txBox="1"/>
          <p:nvPr/>
        </p:nvSpPr>
        <p:spPr>
          <a:xfrm rot="5400013">
            <a:off x="11759439" y="2342209"/>
            <a:ext cx="67037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Tb. [K]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52774" y="913077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Exemple of MSG Observations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7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8428" y="1164711"/>
            <a:ext cx="1175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err="1" smtClean="0">
                <a:solidFill>
                  <a:schemeClr val="bg1"/>
                </a:solidFill>
              </a:rPr>
              <a:t>Bias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brightness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temperatures</a:t>
            </a:r>
            <a:r>
              <a:rPr lang="fr-FR" b="1" dirty="0" smtClean="0">
                <a:solidFill>
                  <a:schemeClr val="bg1"/>
                </a:solidFill>
              </a:rPr>
              <a:t> simulations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the help of CloudSat coïncident </a:t>
            </a:r>
            <a:r>
              <a:rPr lang="fr-FR" b="1" dirty="0" err="1" smtClean="0">
                <a:solidFill>
                  <a:schemeClr val="bg1"/>
                </a:solidFill>
              </a:rPr>
              <a:t>measurement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1534043"/>
            <a:ext cx="9798628" cy="53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9" y="1534042"/>
            <a:ext cx="9798630" cy="53239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8428" y="1164711"/>
            <a:ext cx="1175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err="1" smtClean="0">
                <a:solidFill>
                  <a:schemeClr val="bg1"/>
                </a:solidFill>
              </a:rPr>
              <a:t>Bias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clouds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brightness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temperatures</a:t>
            </a:r>
            <a:r>
              <a:rPr lang="fr-FR" b="1" dirty="0" smtClean="0">
                <a:solidFill>
                  <a:schemeClr val="bg1"/>
                </a:solidFill>
              </a:rPr>
              <a:t> simulations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the help of CloudSat coïncident </a:t>
            </a:r>
            <a:r>
              <a:rPr lang="fr-FR" b="1" dirty="0" err="1" smtClean="0">
                <a:solidFill>
                  <a:schemeClr val="bg1"/>
                </a:solidFill>
              </a:rPr>
              <a:t>measurement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/>
          <p:cNvSpPr/>
          <p:nvPr/>
        </p:nvSpPr>
        <p:spPr>
          <a:xfrm>
            <a:off x="509960" y="966356"/>
            <a:ext cx="7108518" cy="27712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81646" tIns="42455" rIns="81646" bIns="42455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1" i="0" u="sng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Pour les nuages </a:t>
            </a:r>
            <a:r>
              <a:rPr lang="en-GB" sz="1996" b="1" i="0" u="sng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opaques</a:t>
            </a:r>
            <a:r>
              <a:rPr lang="en-GB" sz="1996" b="1" i="0" u="sng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RTTOV calcul les </a:t>
            </a:r>
            <a:r>
              <a:rPr lang="en-GB" sz="1996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overcast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; tableaux de radiance pour un nuage opaque à chaque niveau de la PNT 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3429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La pression de sommet des nuages correspond au meilleur ajustement entre les radiances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à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10.8</a:t>
            </a:r>
            <a:r>
              <a:rPr lang="fr-FR" sz="1996" b="0" i="0" u="none" strike="noStrike" kern="1200" cap="none" spc="0" baseline="0">
                <a:solidFill>
                  <a:srgbClr val="000000"/>
                </a:solidFill>
                <a:uFillTx/>
                <a:ea typeface="Symbol" pitchFamily="18"/>
                <a:cs typeface="Symbol" pitchFamily="18"/>
              </a:rPr>
              <a:t>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 et 12.0</a:t>
            </a:r>
            <a:r>
              <a:rPr lang="fr-FR" sz="1996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Times New Roman" pitchFamily="18"/>
                <a:cs typeface="Times New Roman" pitchFamily="18"/>
              </a:rPr>
              <a:t>µm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mesur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ées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et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simulées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Le traitement est effectué à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chaque pixel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 SEVIRI.</a:t>
            </a:r>
          </a:p>
        </p:txBody>
      </p:sp>
      <p:sp>
        <p:nvSpPr>
          <p:cNvPr id="3" name="Forme libre 3"/>
          <p:cNvSpPr/>
          <p:nvPr/>
        </p:nvSpPr>
        <p:spPr>
          <a:xfrm>
            <a:off x="2665924" y="5454194"/>
            <a:ext cx="4207913" cy="12632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none" lIns="81646" tIns="42455" rIns="81646" bIns="42455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Pour les nuages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bas fractionn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Aucune m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éthode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 n’est disponible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</p:txBody>
      </p:sp>
      <p:cxnSp>
        <p:nvCxnSpPr>
          <p:cNvPr id="4" name="Connecteur droit avec flèche 10"/>
          <p:cNvCxnSpPr/>
          <p:nvPr/>
        </p:nvCxnSpPr>
        <p:spPr>
          <a:xfrm>
            <a:off x="8330878" y="966356"/>
            <a:ext cx="0" cy="4251813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5" name="Connecteur droit avec flèche 15"/>
          <p:cNvCxnSpPr/>
          <p:nvPr/>
        </p:nvCxnSpPr>
        <p:spPr>
          <a:xfrm>
            <a:off x="8325703" y="5006888"/>
            <a:ext cx="3000384" cy="0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6" name="ZoneTexte 20"/>
          <p:cNvSpPr txBox="1"/>
          <p:nvPr/>
        </p:nvSpPr>
        <p:spPr>
          <a:xfrm rot="16200004">
            <a:off x="7585190" y="2947810"/>
            <a:ext cx="7328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Tb [K]</a:t>
            </a:r>
          </a:p>
        </p:txBody>
      </p:sp>
      <p:sp>
        <p:nvSpPr>
          <p:cNvPr id="7" name="Forme libre 21"/>
          <p:cNvSpPr/>
          <p:nvPr/>
        </p:nvSpPr>
        <p:spPr>
          <a:xfrm>
            <a:off x="8614059" y="1423556"/>
            <a:ext cx="2452256" cy="33562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452254"/>
              <a:gd name="f7" fmla="val 3356263"/>
              <a:gd name="f8" fmla="val 71004"/>
              <a:gd name="f9" fmla="val 634711"/>
              <a:gd name="f10" fmla="val 142009"/>
              <a:gd name="f11" fmla="val 1269423"/>
              <a:gd name="f12" fmla="val 550718"/>
              <a:gd name="f13" fmla="val 1828800"/>
              <a:gd name="f14" fmla="val 959427"/>
              <a:gd name="f15" fmla="val 2388177"/>
              <a:gd name="f16" fmla="+- 0 0 -90"/>
              <a:gd name="f17" fmla="*/ f3 1 2452254"/>
              <a:gd name="f18" fmla="*/ f4 1 3356263"/>
              <a:gd name="f19" fmla="+- f7 0 f5"/>
              <a:gd name="f20" fmla="+- f6 0 f5"/>
              <a:gd name="f21" fmla="*/ f16 f0 1"/>
              <a:gd name="f22" fmla="*/ f20 1 2452254"/>
              <a:gd name="f23" fmla="*/ f19 1 3356263"/>
              <a:gd name="f24" fmla="*/ 0 f20 1"/>
              <a:gd name="f25" fmla="*/ 0 f19 1"/>
              <a:gd name="f26" fmla="*/ 550718 f20 1"/>
              <a:gd name="f27" fmla="*/ 1828800 f19 1"/>
              <a:gd name="f28" fmla="*/ 2452254 f20 1"/>
              <a:gd name="f29" fmla="*/ 3356263 f19 1"/>
              <a:gd name="f30" fmla="*/ f21 1 f2"/>
              <a:gd name="f31" fmla="*/ f24 1 2452254"/>
              <a:gd name="f32" fmla="*/ f25 1 3356263"/>
              <a:gd name="f33" fmla="*/ f26 1 2452254"/>
              <a:gd name="f34" fmla="*/ f27 1 3356263"/>
              <a:gd name="f35" fmla="*/ f28 1 2452254"/>
              <a:gd name="f36" fmla="*/ f29 1 3356263"/>
              <a:gd name="f37" fmla="*/ f5 1 f22"/>
              <a:gd name="f38" fmla="*/ f6 1 f22"/>
              <a:gd name="f39" fmla="*/ f5 1 f23"/>
              <a:gd name="f40" fmla="*/ f7 1 f23"/>
              <a:gd name="f41" fmla="+- f30 0 f1"/>
              <a:gd name="f42" fmla="*/ f31 1 f22"/>
              <a:gd name="f43" fmla="*/ f32 1 f23"/>
              <a:gd name="f44" fmla="*/ f33 1 f22"/>
              <a:gd name="f45" fmla="*/ f34 1 f23"/>
              <a:gd name="f46" fmla="*/ f35 1 f22"/>
              <a:gd name="f47" fmla="*/ f36 1 f23"/>
              <a:gd name="f48" fmla="*/ f37 f17 1"/>
              <a:gd name="f49" fmla="*/ f38 f17 1"/>
              <a:gd name="f50" fmla="*/ f40 f18 1"/>
              <a:gd name="f51" fmla="*/ f39 f18 1"/>
              <a:gd name="f52" fmla="*/ f42 f17 1"/>
              <a:gd name="f53" fmla="*/ f43 f18 1"/>
              <a:gd name="f54" fmla="*/ f44 f17 1"/>
              <a:gd name="f55" fmla="*/ f45 f18 1"/>
              <a:gd name="f56" fmla="*/ f46 f17 1"/>
              <a:gd name="f57" fmla="*/ f47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2" y="f53"/>
              </a:cxn>
              <a:cxn ang="f41">
                <a:pos x="f54" y="f55"/>
              </a:cxn>
              <a:cxn ang="f41">
                <a:pos x="f56" y="f57"/>
              </a:cxn>
              <a:cxn ang="f41">
                <a:pos x="f56" y="f57"/>
              </a:cxn>
              <a:cxn ang="f41">
                <a:pos x="f56" y="f57"/>
              </a:cxn>
            </a:cxnLst>
            <a:rect l="f48" t="f51" r="f49" b="f50"/>
            <a:pathLst>
              <a:path w="2452254" h="3356263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6" y="f7"/>
                  <a:pt x="f6" y="f7"/>
                </a:cubicBezTo>
                <a:lnTo>
                  <a:pt x="f6" y="f7"/>
                </a:lnTo>
                <a:lnTo>
                  <a:pt x="f6" y="f7"/>
                </a:lnTo>
              </a:path>
            </a:pathLst>
          </a:custGeom>
          <a:noFill/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ZoneTexte 22"/>
          <p:cNvSpPr txBox="1"/>
          <p:nvPr/>
        </p:nvSpPr>
        <p:spPr>
          <a:xfrm>
            <a:off x="8463786" y="1238893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9" name="ZoneTexte 24"/>
          <p:cNvSpPr txBox="1"/>
          <p:nvPr/>
        </p:nvSpPr>
        <p:spPr>
          <a:xfrm>
            <a:off x="8549740" y="1792891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0" name="ZoneTexte 25"/>
          <p:cNvSpPr txBox="1"/>
          <p:nvPr/>
        </p:nvSpPr>
        <p:spPr>
          <a:xfrm>
            <a:off x="8763874" y="2562724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1" name="ZoneTexte 26"/>
          <p:cNvSpPr txBox="1"/>
          <p:nvPr/>
        </p:nvSpPr>
        <p:spPr>
          <a:xfrm>
            <a:off x="9040755" y="3061731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2" name="ZoneTexte 27"/>
          <p:cNvSpPr txBox="1"/>
          <p:nvPr/>
        </p:nvSpPr>
        <p:spPr>
          <a:xfrm>
            <a:off x="9519763" y="3531815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3" name="ZoneTexte 28"/>
          <p:cNvSpPr txBox="1"/>
          <p:nvPr/>
        </p:nvSpPr>
        <p:spPr>
          <a:xfrm>
            <a:off x="9970114" y="3901150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4" name="ZoneTexte 29"/>
          <p:cNvSpPr txBox="1"/>
          <p:nvPr/>
        </p:nvSpPr>
        <p:spPr>
          <a:xfrm>
            <a:off x="10512161" y="4270476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5" name="ZoneTexte 23"/>
          <p:cNvSpPr txBox="1"/>
          <p:nvPr/>
        </p:nvSpPr>
        <p:spPr>
          <a:xfrm>
            <a:off x="9063953" y="1203140"/>
            <a:ext cx="217097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 Radiances overcast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+ 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Radiance mesurées</a:t>
            </a:r>
          </a:p>
        </p:txBody>
      </p:sp>
      <p:sp>
        <p:nvSpPr>
          <p:cNvPr id="16" name="ZoneTexte 31"/>
          <p:cNvSpPr txBox="1"/>
          <p:nvPr/>
        </p:nvSpPr>
        <p:spPr>
          <a:xfrm>
            <a:off x="9751253" y="3758888"/>
            <a:ext cx="3000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7" name="ZoneTexte 30"/>
          <p:cNvSpPr txBox="1"/>
          <p:nvPr/>
        </p:nvSpPr>
        <p:spPr>
          <a:xfrm>
            <a:off x="8805580" y="5084859"/>
            <a:ext cx="20659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P° (Niveaux models)</a:t>
            </a:r>
          </a:p>
        </p:txBody>
      </p:sp>
      <p:sp>
        <p:nvSpPr>
          <p:cNvPr id="18" name="Rectangle 34"/>
          <p:cNvSpPr/>
          <p:nvPr/>
        </p:nvSpPr>
        <p:spPr>
          <a:xfrm>
            <a:off x="9650815" y="3716478"/>
            <a:ext cx="469343" cy="369335"/>
          </a:xfrm>
          <a:prstGeom prst="rect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9" name="Connecteur droit avec flèche 42"/>
          <p:cNvCxnSpPr/>
          <p:nvPr/>
        </p:nvCxnSpPr>
        <p:spPr>
          <a:xfrm>
            <a:off x="9901296" y="3943551"/>
            <a:ext cx="0" cy="1761061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  <a:tailEnd type="arrow"/>
          </a:ln>
        </p:spPr>
      </p:cxnSp>
      <p:sp>
        <p:nvSpPr>
          <p:cNvPr id="20" name="ZoneTexte 44"/>
          <p:cNvSpPr txBox="1"/>
          <p:nvPr/>
        </p:nvSpPr>
        <p:spPr>
          <a:xfrm>
            <a:off x="8815209" y="5644902"/>
            <a:ext cx="23828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Pression estimée entre </a:t>
            </a:r>
          </a:p>
        </p:txBody>
      </p:sp>
      <p:sp>
        <p:nvSpPr>
          <p:cNvPr id="21" name="Rectangle 21"/>
          <p:cNvSpPr/>
          <p:nvPr/>
        </p:nvSpPr>
        <p:spPr>
          <a:xfrm>
            <a:off x="648757" y="3780989"/>
            <a:ext cx="6096003" cy="1477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Overcast :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le </a:t>
            </a:r>
            <a:r>
              <a:rPr lang="en-GB" sz="18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nuage est un corps noir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qui ne laisse rien passé du flux venant du dessous, la radiance au sommet de l’atmosphere depend de la </a:t>
            </a:r>
            <a:r>
              <a:rPr lang="en-GB" sz="18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reflectance/emittance au sommet du nuages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et du </a:t>
            </a:r>
            <a:r>
              <a:rPr lang="en-GB" sz="18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transfert radiatif entre le sommet du nuage et le sommet de l’atmosphère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/>
          <p:cNvSpPr/>
          <p:nvPr/>
        </p:nvSpPr>
        <p:spPr>
          <a:xfrm>
            <a:off x="838203" y="962259"/>
            <a:ext cx="8687174" cy="49334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81646" tIns="42455" rIns="81646" bIns="42455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Pour les nuages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élevés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semi-transparents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 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Une correction de semi-transparence est effectu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ée en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utilisant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  une paire de radiances infrarouges: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         -une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fen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être atmosphé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rique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: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10.8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Calibri"/>
                <a:ea typeface="Symbol" pitchFamily="18"/>
                <a:cs typeface="Symbol" pitchFamily="18"/>
              </a:rPr>
              <a:t>µ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et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         -un </a:t>
            </a:r>
            <a:r>
              <a:rPr lang="en-GB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canal sondeur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(13.4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ymbol" pitchFamily="18"/>
                <a:cs typeface="Symbol" pitchFamily="18"/>
              </a:rPr>
              <a:t>µ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m, 7.3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ymbol" pitchFamily="18"/>
                <a:cs typeface="Symbol" pitchFamily="18"/>
              </a:rPr>
              <a:t>µ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 ou 6.2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ymbol" pitchFamily="18"/>
                <a:cs typeface="Symbol" pitchFamily="18"/>
              </a:rPr>
              <a:t>µ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2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La m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éthode s’appuie sur le fait qu’un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nuage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à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température radiative donn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e dans le canal fen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ê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tre affecte d’autant plus fortement le canal sondeur que ce nuage est 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lev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Il existe une relation linéaire entre les 2 radiances (10,8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ymbol" pitchFamily="18"/>
                <a:cs typeface="Symbol" pitchFamily="18"/>
              </a:rPr>
              <a:t>µ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m,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 et le canal sondeur) pour un nuage sur un seul niveau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14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La m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é</a:t>
            </a:r>
            <a:r>
              <a:rPr lang="en-GB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thode repose sur les simulations RTTOV.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996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Le traitement est réalisé par </a:t>
            </a:r>
            <a:r>
              <a:rPr lang="fr-FR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boîtes</a:t>
            </a:r>
            <a:r>
              <a:rPr lang="fr-FR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de </a:t>
            </a:r>
            <a:r>
              <a:rPr lang="fr-FR" sz="1996" b="0" i="0" u="none" strike="noStrike" kern="1200" cap="none" spc="0" baseline="0">
                <a:solidFill>
                  <a:srgbClr val="FF00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4x4</a:t>
            </a:r>
            <a:r>
              <a:rPr lang="fr-FR" sz="1996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 pixels SEVIRI (ajustable)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/>
          <p:cNvSpPr/>
          <p:nvPr/>
        </p:nvSpPr>
        <p:spPr>
          <a:xfrm>
            <a:off x="9585280" y="1233187"/>
            <a:ext cx="554226" cy="3126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81646" tIns="42455" rIns="81646" bIns="42455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70" b="0" i="0" u="none" strike="noStrike" kern="1200" cap="none" spc="0" baseline="0" dirty="0">
                <a:solidFill>
                  <a:schemeClr val="bg1"/>
                </a:solidFill>
                <a:uFillTx/>
                <a:latin typeface="Comic Sans MS" pitchFamily="66"/>
                <a:ea typeface="Droid Sans Fallback" pitchFamily="2"/>
                <a:cs typeface="FreeSans" pitchFamily="2"/>
              </a:rPr>
              <a:t>        </a:t>
            </a: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2817595" y="1246884"/>
            <a:ext cx="6356186" cy="44771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orme libre 7"/>
          <p:cNvSpPr/>
          <p:nvPr/>
        </p:nvSpPr>
        <p:spPr>
          <a:xfrm>
            <a:off x="4402259" y="4222516"/>
            <a:ext cx="179624" cy="17015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0797"/>
              <a:gd name="f5" fmla="val 8278"/>
              <a:gd name="f6" fmla="val 8256"/>
              <a:gd name="f7" fmla="val 6722"/>
              <a:gd name="f8" fmla="val 13405"/>
              <a:gd name="f9" fmla="val 4198"/>
              <a:gd name="f10" fmla="val 16580"/>
              <a:gd name="f11" fmla="val 17401"/>
              <a:gd name="f12" fmla="val 14878"/>
              <a:gd name="f13" fmla="val 13321"/>
              <a:gd name="f14" fmla="*/ f0 1 21600"/>
              <a:gd name="f15" fmla="*/ f1 1 21600"/>
              <a:gd name="f16" fmla="+- f3 0 f2"/>
              <a:gd name="f17" fmla="*/ f16 1 21600"/>
              <a:gd name="f18" fmla="*/ 6722 f17 1"/>
              <a:gd name="f19" fmla="*/ 14878 f17 1"/>
              <a:gd name="f20" fmla="*/ 15460 f17 1"/>
              <a:gd name="f21" fmla="*/ 8256 f17 1"/>
              <a:gd name="f22" fmla="*/ f18 1 f17"/>
              <a:gd name="f23" fmla="*/ f19 1 f17"/>
              <a:gd name="f24" fmla="*/ f21 1 f17"/>
              <a:gd name="f25" fmla="*/ f20 1 f17"/>
              <a:gd name="f26" fmla="*/ f22 f14 1"/>
              <a:gd name="f27" fmla="*/ f23 f14 1"/>
              <a:gd name="f28" fmla="*/ f25 f15 1"/>
              <a:gd name="f29" fmla="*/ f2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21600" h="21600">
                <a:moveTo>
                  <a:pt x="f4" y="f2"/>
                </a:moveTo>
                <a:lnTo>
                  <a:pt x="f5" y="f6"/>
                </a:lnTo>
                <a:lnTo>
                  <a:pt x="f2" y="f6"/>
                </a:lnTo>
                <a:lnTo>
                  <a:pt x="f7" y="f8"/>
                </a:lnTo>
                <a:lnTo>
                  <a:pt x="f9" y="f3"/>
                </a:lnTo>
                <a:lnTo>
                  <a:pt x="f4" y="f10"/>
                </a:lnTo>
                <a:lnTo>
                  <a:pt x="f11" y="f3"/>
                </a:lnTo>
                <a:lnTo>
                  <a:pt x="f12" y="f8"/>
                </a:lnTo>
                <a:lnTo>
                  <a:pt x="f3" y="f6"/>
                </a:lnTo>
                <a:lnTo>
                  <a:pt x="f13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0000"/>
          </a:solidFill>
          <a:ln w="9363" cap="sq">
            <a:solidFill>
              <a:srgbClr val="000000"/>
            </a:solidFill>
            <a:prstDash val="solid"/>
            <a:miter/>
          </a:ln>
        </p:spPr>
        <p:txBody>
          <a:bodyPr vert="horz" wrap="none" lIns="81646" tIns="42455" rIns="81646" bIns="42455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33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Forme libre 8"/>
          <p:cNvSpPr/>
          <p:nvPr/>
        </p:nvSpPr>
        <p:spPr>
          <a:xfrm>
            <a:off x="1596972" y="5989832"/>
            <a:ext cx="9144393" cy="35325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81646" tIns="42455" rIns="81646" bIns="42455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14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L’intersection  donne </a:t>
            </a:r>
            <a:r>
              <a:rPr lang="fr-FR" sz="1814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la pression de sommet de la couche semi-transparente</a:t>
            </a:r>
            <a:r>
              <a:rPr lang="fr-FR" sz="1814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     </a:t>
            </a:r>
          </a:p>
        </p:txBody>
      </p:sp>
      <p:sp>
        <p:nvSpPr>
          <p:cNvPr id="6" name="Rectangle 11"/>
          <p:cNvSpPr/>
          <p:nvPr/>
        </p:nvSpPr>
        <p:spPr>
          <a:xfrm>
            <a:off x="299264" y="2547984"/>
            <a:ext cx="2339428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Overcast à 7,3µm et 11µm (simulé)</a:t>
            </a:r>
            <a:endParaRPr lang="fr-FR" sz="1800" b="0" i="0" u="none" strike="noStrike" kern="1200" cap="none" spc="0" baseline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9004041" y="2824983"/>
            <a:ext cx="2923867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Nuages semi-transparent localement (</a:t>
            </a: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mesuré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Droid Sans Fallback" pitchFamily="2"/>
                <a:cs typeface="FreeSans" pitchFamily="2"/>
              </a:rPr>
              <a:t>)</a:t>
            </a: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8" name="Connecteur droit avec flèche 14"/>
          <p:cNvCxnSpPr>
            <a:stCxn id="4" idx="2"/>
          </p:cNvCxnSpPr>
          <p:nvPr/>
        </p:nvCxnSpPr>
        <p:spPr>
          <a:xfrm flipH="1">
            <a:off x="4376053" y="4392667"/>
            <a:ext cx="116019" cy="1597165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  <a:tailEnd type="arrow"/>
          </a:ln>
        </p:spPr>
      </p:cxnSp>
      <p:cxnSp>
        <p:nvCxnSpPr>
          <p:cNvPr id="9" name="Connecteur droit avec flèche 16"/>
          <p:cNvCxnSpPr>
            <a:stCxn id="6" idx="3"/>
          </p:cNvCxnSpPr>
          <p:nvPr/>
        </p:nvCxnSpPr>
        <p:spPr>
          <a:xfrm>
            <a:off x="2638702" y="2871151"/>
            <a:ext cx="3200391" cy="120244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  <a:tailEnd type="arrow"/>
          </a:ln>
        </p:spPr>
      </p:cxnSp>
      <p:cxnSp>
        <p:nvCxnSpPr>
          <p:cNvPr id="10" name="Connecteur droit avec flèche 18"/>
          <p:cNvCxnSpPr/>
          <p:nvPr/>
        </p:nvCxnSpPr>
        <p:spPr>
          <a:xfrm flipH="1" flipV="1">
            <a:off x="6924924" y="3082835"/>
            <a:ext cx="2079117" cy="111475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  <a:tailEnd type="arrow"/>
          </a:ln>
        </p:spPr>
      </p:cxnSp>
      <p:sp>
        <p:nvSpPr>
          <p:cNvPr id="12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0989" y="1005419"/>
            <a:ext cx="4593168" cy="2359216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1410827" y="860724"/>
            <a:ext cx="3508415" cy="2645944"/>
          </a:xfrm>
        </p:spPr>
      </p:pic>
      <p:pic>
        <p:nvPicPr>
          <p:cNvPr id="5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989" y="4026715"/>
            <a:ext cx="4683904" cy="243288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Connecteur droit avec flèche 10"/>
          <p:cNvCxnSpPr/>
          <p:nvPr/>
        </p:nvCxnSpPr>
        <p:spPr>
          <a:xfrm flipH="1">
            <a:off x="7865613" y="1979090"/>
            <a:ext cx="106537" cy="293025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pic>
        <p:nvPicPr>
          <p:cNvPr id="7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753" y="3830485"/>
            <a:ext cx="3505489" cy="262911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Connecteur droit avec flèche 16"/>
          <p:cNvCxnSpPr/>
          <p:nvPr/>
        </p:nvCxnSpPr>
        <p:spPr>
          <a:xfrm flipH="1">
            <a:off x="4292614" y="5069150"/>
            <a:ext cx="3599636" cy="5373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9" name="ZoneTexte 1"/>
          <p:cNvSpPr txBox="1"/>
          <p:nvPr/>
        </p:nvSpPr>
        <p:spPr>
          <a:xfrm>
            <a:off x="7297460" y="717255"/>
            <a:ext cx="284738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Observations radar nuages (94GHz) </a:t>
            </a:r>
          </a:p>
        </p:txBody>
      </p:sp>
      <p:sp>
        <p:nvSpPr>
          <p:cNvPr id="10" name="ZoneTexte 2"/>
          <p:cNvSpPr txBox="1"/>
          <p:nvPr/>
        </p:nvSpPr>
        <p:spPr>
          <a:xfrm>
            <a:off x="84170" y="878953"/>
            <a:ext cx="546750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SEVIRI le 13 aout 2010 durant la campagne </a:t>
            </a:r>
            <a:r>
              <a:rPr lang="fr-FR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Megha-Tropique</a:t>
            </a:r>
            <a:r>
              <a:rPr lang="fr-FR" sz="1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2010 au dessus de Niamey (NIGER)</a:t>
            </a:r>
          </a:p>
        </p:txBody>
      </p:sp>
      <p:sp>
        <p:nvSpPr>
          <p:cNvPr id="11" name="ZoneTexte 12"/>
          <p:cNvSpPr txBox="1"/>
          <p:nvPr/>
        </p:nvSpPr>
        <p:spPr>
          <a:xfrm rot="5400013">
            <a:off x="10710211" y="1882823"/>
            <a:ext cx="63524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Z [dBZ]</a:t>
            </a:r>
          </a:p>
        </p:txBody>
      </p:sp>
      <p:sp>
        <p:nvSpPr>
          <p:cNvPr id="12" name="ZoneTexte 13"/>
          <p:cNvSpPr txBox="1"/>
          <p:nvPr/>
        </p:nvSpPr>
        <p:spPr>
          <a:xfrm rot="5400013">
            <a:off x="10566770" y="5006541"/>
            <a:ext cx="109997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N(D) [#/L/µm]</a:t>
            </a:r>
          </a:p>
        </p:txBody>
      </p:sp>
      <p:sp>
        <p:nvSpPr>
          <p:cNvPr id="13" name="Flèche droite 18"/>
          <p:cNvSpPr/>
          <p:nvPr/>
        </p:nvSpPr>
        <p:spPr>
          <a:xfrm>
            <a:off x="5333914" y="1595783"/>
            <a:ext cx="1439896" cy="807872"/>
          </a:xfrm>
          <a:custGeom>
            <a:avLst>
              <a:gd name="f0" fmla="val 1554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ZoneTexte 20"/>
          <p:cNvSpPr txBox="1"/>
          <p:nvPr/>
        </p:nvSpPr>
        <p:spPr>
          <a:xfrm>
            <a:off x="3431688" y="6414086"/>
            <a:ext cx="595278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Difficulté : généralisé une observations ponctuelles (très rare)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fr-FR" sz="28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()</a:t>
            </a:r>
          </a:p>
        </p:txBody>
      </p:sp>
    </p:spTree>
    <p:extLst>
      <p:ext uri="{BB962C8B-B14F-4D97-AF65-F5344CB8AC3E}">
        <p14:creationId xmlns:p14="http://schemas.microsoft.com/office/powerpoint/2010/main" val="4737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07867" y="1585482"/>
            <a:ext cx="109639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« Satellite </a:t>
            </a:r>
            <a:r>
              <a:rPr lang="fr-FR" dirty="0">
                <a:solidFill>
                  <a:schemeClr val="bg1"/>
                </a:solidFill>
              </a:rPr>
              <a:t>Application Facility </a:t>
            </a:r>
            <a:r>
              <a:rPr lang="fr-FR" dirty="0" smtClean="0">
                <a:solidFill>
                  <a:schemeClr val="bg1"/>
                </a:solidFill>
              </a:rPr>
              <a:t>on support to </a:t>
            </a:r>
            <a:r>
              <a:rPr lang="fr-FR" dirty="0" err="1" smtClean="0">
                <a:solidFill>
                  <a:schemeClr val="bg1"/>
                </a:solidFill>
              </a:rPr>
              <a:t>nowcasting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short </a:t>
            </a:r>
            <a:r>
              <a:rPr lang="fr-FR" dirty="0">
                <a:solidFill>
                  <a:schemeClr val="bg1"/>
                </a:solidFill>
              </a:rPr>
              <a:t>range </a:t>
            </a:r>
            <a:r>
              <a:rPr lang="fr-FR" dirty="0" err="1" smtClean="0">
                <a:solidFill>
                  <a:schemeClr val="bg1"/>
                </a:solidFill>
              </a:rPr>
              <a:t>forecasting</a:t>
            </a:r>
            <a:r>
              <a:rPr lang="fr-FR" dirty="0" smtClean="0">
                <a:solidFill>
                  <a:schemeClr val="bg1"/>
                </a:solidFill>
              </a:rPr>
              <a:t> » </a:t>
            </a:r>
            <a:r>
              <a:rPr lang="fr-FR" dirty="0">
                <a:solidFill>
                  <a:schemeClr val="bg1"/>
                </a:solidFill>
              </a:rPr>
              <a:t>(SAFNWC)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partnership</a:t>
            </a:r>
            <a:r>
              <a:rPr lang="fr-FR" dirty="0">
                <a:solidFill>
                  <a:schemeClr val="bg1"/>
                </a:solidFill>
              </a:rPr>
              <a:t> of 5 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national </a:t>
            </a:r>
            <a:r>
              <a:rPr lang="fr-FR" dirty="0" err="1">
                <a:solidFill>
                  <a:schemeClr val="bg1"/>
                </a:solidFill>
              </a:rPr>
              <a:t>weather</a:t>
            </a:r>
            <a:r>
              <a:rPr lang="fr-FR" dirty="0">
                <a:solidFill>
                  <a:schemeClr val="bg1"/>
                </a:solidFill>
              </a:rPr>
              <a:t> services </a:t>
            </a:r>
            <a:r>
              <a:rPr lang="fr-FR" dirty="0" err="1">
                <a:solidFill>
                  <a:schemeClr val="bg1"/>
                </a:solidFill>
              </a:rPr>
              <a:t>who</a:t>
            </a:r>
            <a:r>
              <a:rPr lang="fr-FR" dirty="0">
                <a:solidFill>
                  <a:schemeClr val="bg1"/>
                </a:solidFill>
              </a:rPr>
              <a:t> are </a:t>
            </a:r>
            <a:r>
              <a:rPr lang="fr-FR" dirty="0" err="1">
                <a:solidFill>
                  <a:schemeClr val="bg1"/>
                </a:solidFill>
              </a:rPr>
              <a:t>dedicating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activities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develop</a:t>
            </a:r>
            <a:r>
              <a:rPr lang="fr-FR" dirty="0">
                <a:solidFill>
                  <a:schemeClr val="bg1"/>
                </a:solidFill>
              </a:rPr>
              <a:t> a software to </a:t>
            </a:r>
            <a:r>
              <a:rPr lang="fr-FR" dirty="0" err="1">
                <a:solidFill>
                  <a:schemeClr val="bg1"/>
                </a:solidFill>
              </a:rPr>
              <a:t>ease</a:t>
            </a:r>
            <a:r>
              <a:rPr lang="fr-FR" dirty="0">
                <a:solidFill>
                  <a:schemeClr val="bg1"/>
                </a:solidFill>
              </a:rPr>
              <a:t> the use of </a:t>
            </a:r>
            <a:r>
              <a:rPr lang="fr-FR" dirty="0" err="1">
                <a:solidFill>
                  <a:schemeClr val="bg1"/>
                </a:solidFill>
              </a:rPr>
              <a:t>meteorological</a:t>
            </a:r>
            <a:r>
              <a:rPr lang="fr-FR" dirty="0">
                <a:solidFill>
                  <a:schemeClr val="bg1"/>
                </a:solidFill>
              </a:rPr>
              <a:t> satellite observations </a:t>
            </a:r>
            <a:r>
              <a:rPr lang="fr-FR" dirty="0" smtClean="0">
                <a:solidFill>
                  <a:schemeClr val="bg1"/>
                </a:solidFill>
              </a:rPr>
              <a:t>(</a:t>
            </a:r>
            <a:r>
              <a:rPr lang="fr-FR" b="1" dirty="0" smtClean="0">
                <a:solidFill>
                  <a:schemeClr val="bg1"/>
                </a:solidFill>
              </a:rPr>
              <a:t>nwc-saf.eumetsat.int</a:t>
            </a:r>
            <a:r>
              <a:rPr lang="fr-FR" dirty="0" smtClean="0">
                <a:solidFill>
                  <a:schemeClr val="bg1"/>
                </a:solidFill>
              </a:rPr>
              <a:t>).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It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by </a:t>
            </a:r>
            <a:r>
              <a:rPr lang="fr-FR" dirty="0" err="1">
                <a:solidFill>
                  <a:schemeClr val="bg1"/>
                </a:solidFill>
              </a:rPr>
              <a:t>Spanish</a:t>
            </a:r>
            <a:r>
              <a:rPr lang="fr-FR" dirty="0">
                <a:solidFill>
                  <a:schemeClr val="bg1"/>
                </a:solidFill>
              </a:rPr>
              <a:t> services </a:t>
            </a:r>
            <a:r>
              <a:rPr lang="fr-FR" dirty="0" err="1">
                <a:solidFill>
                  <a:schemeClr val="bg1"/>
                </a:solidFill>
              </a:rPr>
              <a:t>under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supervising</a:t>
            </a:r>
            <a:r>
              <a:rPr lang="fr-FR" dirty="0">
                <a:solidFill>
                  <a:schemeClr val="bg1"/>
                </a:solidFill>
              </a:rPr>
              <a:t> of Pilar </a:t>
            </a:r>
            <a:r>
              <a:rPr lang="fr-FR" dirty="0" err="1">
                <a:solidFill>
                  <a:schemeClr val="bg1"/>
                </a:solidFill>
              </a:rPr>
              <a:t>Ripodas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funded</a:t>
            </a:r>
            <a:r>
              <a:rPr lang="fr-FR" dirty="0">
                <a:solidFill>
                  <a:schemeClr val="bg1"/>
                </a:solidFill>
              </a:rPr>
              <a:t> by the EUMETSAT (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 </a:t>
            </a:r>
            <a:r>
              <a:rPr lang="fr-FR" dirty="0" err="1">
                <a:solidFill>
                  <a:schemeClr val="bg1"/>
                </a:solidFill>
              </a:rPr>
              <a:t>agency</a:t>
            </a:r>
            <a:r>
              <a:rPr lang="fr-FR" dirty="0">
                <a:solidFill>
                  <a:schemeClr val="bg1"/>
                </a:solidFill>
              </a:rPr>
              <a:t> for the exploitation of </a:t>
            </a:r>
            <a:r>
              <a:rPr lang="fr-FR" dirty="0" err="1">
                <a:solidFill>
                  <a:schemeClr val="bg1"/>
                </a:solidFill>
              </a:rPr>
              <a:t>meteorological</a:t>
            </a:r>
            <a:r>
              <a:rPr lang="fr-FR" dirty="0">
                <a:solidFill>
                  <a:schemeClr val="bg1"/>
                </a:solidFill>
              </a:rPr>
              <a:t> satellite) </a:t>
            </a:r>
          </a:p>
          <a:p>
            <a:r>
              <a:rPr lang="fr-FR" dirty="0">
                <a:solidFill>
                  <a:schemeClr val="bg1"/>
                </a:solidFill>
              </a:rPr>
              <a:t>The Five </a:t>
            </a:r>
            <a:r>
              <a:rPr lang="fr-FR" dirty="0" err="1">
                <a:solidFill>
                  <a:schemeClr val="bg1"/>
                </a:solidFill>
              </a:rPr>
              <a:t>agencies</a:t>
            </a:r>
            <a:r>
              <a:rPr lang="fr-FR" dirty="0">
                <a:solidFill>
                  <a:schemeClr val="bg1"/>
                </a:solidFill>
              </a:rPr>
              <a:t>: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56367" y="3840305"/>
            <a:ext cx="37192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</a:rPr>
              <a:t>Spain (AEMET)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</a:rPr>
              <a:t>Sweden</a:t>
            </a:r>
            <a:r>
              <a:rPr lang="fr-FR" b="1" dirty="0">
                <a:solidFill>
                  <a:schemeClr val="bg1"/>
                </a:solidFill>
              </a:rPr>
              <a:t> (SMHI)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</a:rPr>
              <a:t>Austrian</a:t>
            </a:r>
            <a:r>
              <a:rPr lang="fr-FR" b="1" dirty="0">
                <a:solidFill>
                  <a:schemeClr val="bg1"/>
                </a:solidFill>
              </a:rPr>
              <a:t> (ZAMG)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</a:rPr>
              <a:t>Romanian</a:t>
            </a:r>
            <a:r>
              <a:rPr lang="fr-FR" b="1" dirty="0">
                <a:solidFill>
                  <a:schemeClr val="bg1"/>
                </a:solidFill>
              </a:rPr>
              <a:t> (</a:t>
            </a:r>
            <a:r>
              <a:rPr lang="fr-FR" b="1" dirty="0" err="1">
                <a:solidFill>
                  <a:schemeClr val="bg1"/>
                </a:solidFill>
              </a:rPr>
              <a:t>Meteo</a:t>
            </a:r>
            <a:r>
              <a:rPr lang="fr-FR" b="1" dirty="0">
                <a:solidFill>
                  <a:schemeClr val="bg1"/>
                </a:solidFill>
              </a:rPr>
              <a:t>-Romania)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</a:rPr>
              <a:t>France (Météo-France)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7867" y="5317633"/>
            <a:ext cx="1071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Developping</a:t>
            </a:r>
            <a:r>
              <a:rPr lang="fr-FR" dirty="0">
                <a:solidFill>
                  <a:schemeClr val="bg1"/>
                </a:solidFill>
              </a:rPr>
              <a:t> 2 suites of Softwares for the </a:t>
            </a:r>
            <a:r>
              <a:rPr lang="fr-FR" dirty="0" err="1">
                <a:solidFill>
                  <a:schemeClr val="bg1"/>
                </a:solidFill>
              </a:rPr>
              <a:t>processing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meteorological</a:t>
            </a:r>
            <a:r>
              <a:rPr lang="fr-FR" dirty="0">
                <a:solidFill>
                  <a:schemeClr val="bg1"/>
                </a:solidFill>
              </a:rPr>
              <a:t> satellite observations for1) </a:t>
            </a:r>
            <a:r>
              <a:rPr lang="fr-FR" dirty="0" err="1">
                <a:solidFill>
                  <a:schemeClr val="bg1"/>
                </a:solidFill>
              </a:rPr>
              <a:t>geostationary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orbit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sz="1600" b="1" dirty="0">
                <a:solidFill>
                  <a:schemeClr val="bg1"/>
                </a:solidFill>
              </a:rPr>
              <a:t>NWCGEO</a:t>
            </a:r>
            <a:r>
              <a:rPr lang="fr-FR" dirty="0">
                <a:solidFill>
                  <a:schemeClr val="bg1"/>
                </a:solidFill>
              </a:rPr>
              <a:t>), 2) polar </a:t>
            </a:r>
            <a:r>
              <a:rPr lang="fr-FR" dirty="0" err="1">
                <a:solidFill>
                  <a:schemeClr val="bg1"/>
                </a:solidFill>
              </a:rPr>
              <a:t>orbit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b="1" dirty="0">
                <a:solidFill>
                  <a:schemeClr val="bg1"/>
                </a:solidFill>
              </a:rPr>
              <a:t>NWCPPS</a:t>
            </a:r>
            <a:r>
              <a:rPr lang="fr-FR" dirty="0" smtClean="0">
                <a:solidFill>
                  <a:schemeClr val="bg1"/>
                </a:solidFill>
              </a:rPr>
              <a:t>) in </a:t>
            </a:r>
            <a:r>
              <a:rPr lang="fr-FR" dirty="0" err="1">
                <a:solidFill>
                  <a:schemeClr val="bg1"/>
                </a:solidFill>
              </a:rPr>
              <a:t>order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ensure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their</a:t>
            </a:r>
            <a:r>
              <a:rPr lang="fr-FR" dirty="0">
                <a:solidFill>
                  <a:schemeClr val="bg1"/>
                </a:solidFill>
              </a:rPr>
              <a:t> optimum use.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9742" b="22284"/>
          <a:stretch/>
        </p:blipFill>
        <p:spPr>
          <a:xfrm>
            <a:off x="655319" y="2194561"/>
            <a:ext cx="10881360" cy="41605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3363" y="951656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>
                <a:solidFill>
                  <a:schemeClr val="bg1"/>
                </a:solidFill>
              </a:rPr>
              <a:t>The </a:t>
            </a:r>
            <a:r>
              <a:rPr lang="fr-FR" b="1" u="sng" err="1">
                <a:solidFill>
                  <a:schemeClr val="bg1"/>
                </a:solidFill>
              </a:rPr>
              <a:t>Website</a:t>
            </a:r>
            <a:endParaRPr lang="fr-FR" b="1" u="sng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/>
          <p:cNvCxnSpPr>
            <a:stCxn id="18" idx="1"/>
          </p:cNvCxnSpPr>
          <p:nvPr/>
        </p:nvCxnSpPr>
        <p:spPr>
          <a:xfrm>
            <a:off x="9111218" y="1972343"/>
            <a:ext cx="7382" cy="288257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uage 17"/>
          <p:cNvSpPr/>
          <p:nvPr/>
        </p:nvSpPr>
        <p:spPr>
          <a:xfrm>
            <a:off x="7621084" y="884109"/>
            <a:ext cx="2980267" cy="1089394"/>
          </a:xfrm>
          <a:prstGeom prst="cloud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err="1">
                <a:solidFill>
                  <a:schemeClr val="bg1"/>
                </a:solidFill>
              </a:rPr>
              <a:t>Register</a:t>
            </a:r>
            <a:r>
              <a:rPr lang="fr-FR" b="1">
                <a:solidFill>
                  <a:schemeClr val="bg1"/>
                </a:solidFill>
              </a:rPr>
              <a:t> first </a:t>
            </a:r>
            <a:r>
              <a:rPr lang="fr-FR" b="1" err="1">
                <a:solidFill>
                  <a:schemeClr val="bg1"/>
                </a:solidFill>
              </a:rPr>
              <a:t>before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getting</a:t>
            </a:r>
            <a:r>
              <a:rPr lang="fr-FR" b="1">
                <a:solidFill>
                  <a:schemeClr val="bg1"/>
                </a:solidFill>
              </a:rPr>
              <a:t>  the Software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737"/>
            <a:ext cx="12192000" cy="3619239"/>
          </a:xfrm>
          <a:prstGeom prst="rect">
            <a:avLst/>
          </a:prstGeom>
        </p:spPr>
      </p:pic>
      <p:sp>
        <p:nvSpPr>
          <p:cNvPr id="25" name="Rectangle avec flèche vers le bas 24"/>
          <p:cNvSpPr/>
          <p:nvPr/>
        </p:nvSpPr>
        <p:spPr>
          <a:xfrm>
            <a:off x="4392508" y="2194561"/>
            <a:ext cx="1473200" cy="109785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4951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GET the SOFTWARES</a:t>
            </a:r>
          </a:p>
        </p:txBody>
      </p:sp>
      <p:sp>
        <p:nvSpPr>
          <p:cNvPr id="27" name="Rectangle avec flèche vers le bas 26"/>
          <p:cNvSpPr/>
          <p:nvPr/>
        </p:nvSpPr>
        <p:spPr>
          <a:xfrm>
            <a:off x="1706155" y="987570"/>
            <a:ext cx="2870200" cy="2304843"/>
          </a:xfrm>
          <a:prstGeom prst="downArrowCallout">
            <a:avLst>
              <a:gd name="adj1" fmla="val 13697"/>
              <a:gd name="adj2" fmla="val 14391"/>
              <a:gd name="adj3" fmla="val 18937"/>
              <a:gd name="adj4" fmla="val 25204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Help Desk for assistance and questions</a:t>
            </a:r>
          </a:p>
        </p:txBody>
      </p:sp>
      <p:sp>
        <p:nvSpPr>
          <p:cNvPr id="26" name="Rectangle avec flèche vers le bas 25"/>
          <p:cNvSpPr/>
          <p:nvPr/>
        </p:nvSpPr>
        <p:spPr>
          <a:xfrm>
            <a:off x="2847342" y="1591733"/>
            <a:ext cx="2218266" cy="1650446"/>
          </a:xfrm>
          <a:prstGeom prst="downArrowCallout">
            <a:avLst>
              <a:gd name="adj1" fmla="val 15023"/>
              <a:gd name="adj2" fmla="val 16841"/>
              <a:gd name="adj3" fmla="val 18881"/>
              <a:gd name="adj4" fmla="val 37288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Lot of Documents to </a:t>
            </a:r>
            <a:r>
              <a:rPr lang="fr-FR" b="1" err="1">
                <a:solidFill>
                  <a:schemeClr val="tx1"/>
                </a:solidFill>
              </a:rPr>
              <a:t>read</a:t>
            </a: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12" name="Rectangle avec flèche vers le bas 11"/>
          <p:cNvSpPr/>
          <p:nvPr/>
        </p:nvSpPr>
        <p:spPr>
          <a:xfrm>
            <a:off x="6271020" y="2000476"/>
            <a:ext cx="1983375" cy="1320070"/>
          </a:xfrm>
          <a:prstGeom prst="downArrowCallout">
            <a:avLst>
              <a:gd name="adj1" fmla="val 15023"/>
              <a:gd name="adj2" fmla="val 16841"/>
              <a:gd name="adj3" fmla="val 18881"/>
              <a:gd name="adj4" fmla="val 48721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Guide to </a:t>
            </a:r>
            <a:r>
              <a:rPr lang="fr-FR" b="1" err="1">
                <a:solidFill>
                  <a:schemeClr val="tx1"/>
                </a:solidFill>
              </a:rPr>
              <a:t>forecasters</a:t>
            </a: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-2" y="10439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400" smtClean="0">
                <a:solidFill>
                  <a:schemeClr val="bg1"/>
                </a:solidFill>
              </a:rPr>
              <a:t>軟體</a:t>
            </a:r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7" grpId="0" animBg="1"/>
      <p:bldP spid="2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4109" t="10124" r="5371"/>
          <a:stretch/>
        </p:blipFill>
        <p:spPr>
          <a:xfrm>
            <a:off x="833312" y="912327"/>
            <a:ext cx="10577638" cy="5907573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-2" y="16646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400" dirty="0" smtClean="0">
                <a:solidFill>
                  <a:schemeClr val="bg1"/>
                </a:solidFill>
              </a:rPr>
              <a:t>軟體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11944"/>
          <a:stretch/>
        </p:blipFill>
        <p:spPr>
          <a:xfrm>
            <a:off x="1346199" y="1260699"/>
            <a:ext cx="9499600" cy="4878468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2" y="0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400" smtClean="0">
                <a:solidFill>
                  <a:schemeClr val="bg1"/>
                </a:solidFill>
              </a:rPr>
              <a:t>軟體</a:t>
            </a:r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0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1286011"/>
            <a:ext cx="11404600" cy="338549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400" smtClean="0">
                <a:solidFill>
                  <a:schemeClr val="bg1"/>
                </a:solidFill>
              </a:rPr>
              <a:t>軟體</a:t>
            </a:r>
            <a:r>
              <a:rPr lang="fr-F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1619</TotalTime>
  <Words>2681</Words>
  <Application>Microsoft Office PowerPoint</Application>
  <PresentationFormat>Grand écran</PresentationFormat>
  <Paragraphs>495</Paragraphs>
  <Slides>46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66" baseType="lpstr">
      <vt:lpstr>Microsoft YaHei</vt:lpstr>
      <vt:lpstr>SimSun</vt:lpstr>
      <vt:lpstr>Arial</vt:lpstr>
      <vt:lpstr>Arial Narrow</vt:lpstr>
      <vt:lpstr>Calibri</vt:lpstr>
      <vt:lpstr>Calibri Light</vt:lpstr>
      <vt:lpstr>Century Gothic</vt:lpstr>
      <vt:lpstr>Comic Sans MS</vt:lpstr>
      <vt:lpstr>Droid Sans Fallback</vt:lpstr>
      <vt:lpstr>FreeSans</vt:lpstr>
      <vt:lpstr>Liberation Sans</vt:lpstr>
      <vt:lpstr>Liberation Serif</vt:lpstr>
      <vt:lpstr>Lucida Sans Unicode</vt:lpstr>
      <vt:lpstr>Mangal</vt:lpstr>
      <vt:lpstr>メイリオ</vt:lpstr>
      <vt:lpstr>Symbol</vt:lpstr>
      <vt:lpstr>Times New Roman</vt:lpstr>
      <vt:lpstr>Wingdings</vt:lpstr>
      <vt:lpstr>Wingdings 3</vt:lpstr>
      <vt:lpstr>Secteur</vt:lpstr>
      <vt:lpstr>NWCGEO : SUITE of SOFTWAREs FOR nowcasting with GEOSTATIONNARY SATELLITE and research tools.</vt:lpstr>
      <vt:lpstr>Présentation PowerPoint</vt:lpstr>
      <vt:lpstr>Présentation PowerPoint</vt:lpstr>
      <vt:lpstr>Présentation PowerPoint</vt:lpstr>
      <vt:lpstr>INTRODUCTION (前言)</vt:lpstr>
      <vt:lpstr>INTRODUCTION (前言)</vt:lpstr>
      <vt:lpstr>INTRODUCTION (前言)</vt:lpstr>
      <vt:lpstr>INTRODUCTION (前言)</vt:lpstr>
      <vt:lpstr>Présentation PowerPoint</vt:lpstr>
      <vt:lpstr>The software (軟體)</vt:lpstr>
      <vt:lpstr>The software (軟體)</vt:lpstr>
      <vt:lpstr>The software (軟體)</vt:lpstr>
      <vt:lpstr>Présentation PowerPoint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SOME COMPARISON (比較)</vt:lpstr>
      <vt:lpstr>SOME COMPARISON (比較)</vt:lpstr>
      <vt:lpstr>SOME COMPARISON (比較)</vt:lpstr>
      <vt:lpstr>SOME COMPARISON (比較)</vt:lpstr>
      <vt:lpstr>SOME COMPARISON (比較)</vt:lpstr>
      <vt:lpstr>SOME COMPARISON (比較)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SOME COMPARISON (比較)</vt:lpstr>
      <vt:lpstr>SOME COMPARISON (比較)</vt:lpstr>
      <vt:lpstr>SOME COMPARISON (比較)</vt:lpstr>
      <vt:lpstr>MORE</vt:lpstr>
      <vt:lpstr>MORE</vt:lpstr>
      <vt:lpstr>Présentation PowerPoint</vt:lpstr>
      <vt:lpstr>Présentation PowerPoint</vt:lpstr>
      <vt:lpstr>Présentation PowerPoint</vt:lpstr>
      <vt:lpstr>MORE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Fontaine</dc:creator>
  <cp:lastModifiedBy>Emmanuel Fontaine</cp:lastModifiedBy>
  <cp:revision>71</cp:revision>
  <dcterms:created xsi:type="dcterms:W3CDTF">2023-01-04T12:55:29Z</dcterms:created>
  <dcterms:modified xsi:type="dcterms:W3CDTF">2023-02-23T02:46:31Z</dcterms:modified>
</cp:coreProperties>
</file>